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Masters/slideMaster8.xml" ContentType="application/vnd.openxmlformats-officedocument.presentationml.slideMaster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data7.xml" ContentType="application/vnd.openxmlformats-officedocument.drawingml.diagramData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6" r:id="rId2"/>
    <p:sldMasterId id="2147483800" r:id="rId3"/>
    <p:sldMasterId id="2147483814" r:id="rId4"/>
    <p:sldMasterId id="2147483826" r:id="rId5"/>
    <p:sldMasterId id="2147483838" r:id="rId6"/>
    <p:sldMasterId id="2147483850" r:id="rId7"/>
    <p:sldMasterId id="2147483862" r:id="rId8"/>
  </p:sldMasterIdLst>
  <p:notesMasterIdLst>
    <p:notesMasterId r:id="rId57"/>
  </p:notesMasterIdLst>
  <p:handoutMasterIdLst>
    <p:handoutMasterId r:id="rId58"/>
  </p:handoutMasterIdLst>
  <p:sldIdLst>
    <p:sldId id="256" r:id="rId9"/>
    <p:sldId id="291" r:id="rId10"/>
    <p:sldId id="316" r:id="rId11"/>
    <p:sldId id="284" r:id="rId12"/>
    <p:sldId id="289" r:id="rId13"/>
    <p:sldId id="319" r:id="rId14"/>
    <p:sldId id="318" r:id="rId15"/>
    <p:sldId id="286" r:id="rId16"/>
    <p:sldId id="304" r:id="rId17"/>
    <p:sldId id="317" r:id="rId18"/>
    <p:sldId id="297" r:id="rId19"/>
    <p:sldId id="292" r:id="rId20"/>
    <p:sldId id="293" r:id="rId21"/>
    <p:sldId id="294" r:id="rId22"/>
    <p:sldId id="295" r:id="rId23"/>
    <p:sldId id="285" r:id="rId24"/>
    <p:sldId id="298" r:id="rId25"/>
    <p:sldId id="281" r:id="rId26"/>
    <p:sldId id="279" r:id="rId27"/>
    <p:sldId id="300" r:id="rId28"/>
    <p:sldId id="311" r:id="rId29"/>
    <p:sldId id="302" r:id="rId30"/>
    <p:sldId id="296" r:id="rId31"/>
    <p:sldId id="301" r:id="rId32"/>
    <p:sldId id="259" r:id="rId33"/>
    <p:sldId id="275" r:id="rId34"/>
    <p:sldId id="313" r:id="rId35"/>
    <p:sldId id="314" r:id="rId36"/>
    <p:sldId id="261" r:id="rId37"/>
    <p:sldId id="299" r:id="rId38"/>
    <p:sldId id="280" r:id="rId39"/>
    <p:sldId id="303" r:id="rId40"/>
    <p:sldId id="305" r:id="rId41"/>
    <p:sldId id="263" r:id="rId42"/>
    <p:sldId id="265" r:id="rId43"/>
    <p:sldId id="266" r:id="rId44"/>
    <p:sldId id="309" r:id="rId45"/>
    <p:sldId id="310" r:id="rId46"/>
    <p:sldId id="267" r:id="rId47"/>
    <p:sldId id="268" r:id="rId48"/>
    <p:sldId id="269" r:id="rId49"/>
    <p:sldId id="270" r:id="rId50"/>
    <p:sldId id="306" r:id="rId51"/>
    <p:sldId id="307" r:id="rId52"/>
    <p:sldId id="308" r:id="rId53"/>
    <p:sldId id="282" r:id="rId54"/>
    <p:sldId id="271" r:id="rId55"/>
    <p:sldId id="274" r:id="rId5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-66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5FA8D6-64D2-4480-B5F4-551019B716D2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</dgm:pt>
    <dgm:pt modelId="{7AA73F2E-1A1E-4ED0-AEE6-164C66105983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2400" b="1" dirty="0" smtClean="0">
              <a:latin typeface="Arial" panose="020B0604020202020204" pitchFamily="34" charset="0"/>
              <a:cs typeface="Arial" panose="020B0604020202020204" pitchFamily="34" charset="0"/>
            </a:rPr>
            <a:t>Квалификационная категория устанавливается       на </a:t>
          </a:r>
          <a:r>
            <a:rPr lang="ru-RU" sz="2400" b="1" u="sng" dirty="0" smtClean="0">
              <a:latin typeface="Arial" panose="020B0604020202020204" pitchFamily="34" charset="0"/>
              <a:cs typeface="Arial" panose="020B0604020202020204" pitchFamily="34" charset="0"/>
            </a:rPr>
            <a:t>5 лет</a:t>
          </a:r>
          <a:endParaRPr lang="ru-RU" sz="2400" b="1" u="sng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10B309-101E-4421-B07C-12B43BA488F8}" type="parTrans" cxnId="{C9474862-75BD-4668-80D9-5BA55EE38D4C}">
      <dgm:prSet/>
      <dgm:spPr/>
      <dgm:t>
        <a:bodyPr/>
        <a:lstStyle/>
        <a:p>
          <a:endParaRPr lang="ru-RU"/>
        </a:p>
      </dgm:t>
    </dgm:pt>
    <dgm:pt modelId="{313C6701-9C43-4FDE-AB84-1F820AC30686}" type="sibTrans" cxnId="{C9474862-75BD-4668-80D9-5BA55EE38D4C}">
      <dgm:prSet/>
      <dgm:spPr/>
      <dgm:t>
        <a:bodyPr/>
        <a:lstStyle/>
        <a:p>
          <a:endParaRPr lang="ru-RU"/>
        </a:p>
      </dgm:t>
    </dgm:pt>
    <dgm:pt modelId="{4F8227D0-19FE-4B99-9DB9-6C6FCD52A494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3600" dirty="0" smtClean="0">
              <a:latin typeface="Arial" panose="020B0604020202020204" pitchFamily="34" charset="0"/>
              <a:cs typeface="Arial" panose="020B0604020202020204" pitchFamily="34" charset="0"/>
            </a:rPr>
            <a:t>Срок действия категории </a:t>
          </a:r>
          <a:r>
            <a:rPr lang="ru-RU" sz="3600" u="sng" dirty="0" smtClean="0">
              <a:latin typeface="Arial" panose="020B0604020202020204" pitchFamily="34" charset="0"/>
              <a:cs typeface="Arial" panose="020B0604020202020204" pitchFamily="34" charset="0"/>
            </a:rPr>
            <a:t>продлению     не подлежит</a:t>
          </a:r>
          <a:endParaRPr lang="ru-RU" sz="3600" u="sng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F00DBD-2BCE-4FEA-8631-8634C0F02818}" type="parTrans" cxnId="{B628BBA8-6720-42FF-9F9B-AC83280AB404}">
      <dgm:prSet/>
      <dgm:spPr/>
      <dgm:t>
        <a:bodyPr/>
        <a:lstStyle/>
        <a:p>
          <a:endParaRPr lang="ru-RU"/>
        </a:p>
      </dgm:t>
    </dgm:pt>
    <dgm:pt modelId="{012608BB-D159-40B1-98CB-1843BDC41CBE}" type="sibTrans" cxnId="{B628BBA8-6720-42FF-9F9B-AC83280AB404}">
      <dgm:prSet/>
      <dgm:spPr/>
      <dgm:t>
        <a:bodyPr/>
        <a:lstStyle/>
        <a:p>
          <a:endParaRPr lang="ru-RU"/>
        </a:p>
      </dgm:t>
    </dgm:pt>
    <dgm:pt modelId="{58C87531-AE89-4DA9-86BC-AF21F94BDAB5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2200" b="1" dirty="0" smtClean="0">
              <a:latin typeface="Arial" panose="020B0604020202020204" pitchFamily="34" charset="0"/>
              <a:cs typeface="Arial" panose="020B0604020202020204" pitchFamily="34" charset="0"/>
            </a:rPr>
            <a:t>Квалификационные категории, установленные до утверждения Порядка проведения аттестации, сохраняются в течение срока, на который они были установлены</a:t>
          </a:r>
          <a:endParaRPr lang="ru-RU" sz="2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309F95-AB2F-41C6-944B-69C427CCF572}" type="parTrans" cxnId="{EA18616B-820C-4B0E-91F3-797942B1FCEF}">
      <dgm:prSet/>
      <dgm:spPr/>
      <dgm:t>
        <a:bodyPr/>
        <a:lstStyle/>
        <a:p>
          <a:endParaRPr lang="ru-RU"/>
        </a:p>
      </dgm:t>
    </dgm:pt>
    <dgm:pt modelId="{3B79A222-226C-4E57-A17B-D178559D4A2F}" type="sibTrans" cxnId="{EA18616B-820C-4B0E-91F3-797942B1FCEF}">
      <dgm:prSet/>
      <dgm:spPr/>
      <dgm:t>
        <a:bodyPr/>
        <a:lstStyle/>
        <a:p>
          <a:endParaRPr lang="ru-RU"/>
        </a:p>
      </dgm:t>
    </dgm:pt>
    <dgm:pt modelId="{51BFB2DD-81D7-4E9A-9C5F-9BFE50CEECC9}" type="pres">
      <dgm:prSet presAssocID="{F15FA8D6-64D2-4480-B5F4-551019B716D2}" presName="Name0" presStyleCnt="0">
        <dgm:presLayoutVars>
          <dgm:dir/>
          <dgm:resizeHandles val="exact"/>
        </dgm:presLayoutVars>
      </dgm:prSet>
      <dgm:spPr/>
    </dgm:pt>
    <dgm:pt modelId="{D1EB1606-8DA3-4CD6-805C-29ACBFB76904}" type="pres">
      <dgm:prSet presAssocID="{7AA73F2E-1A1E-4ED0-AEE6-164C6610598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366B08-4751-42AA-B52B-BD4E4C0A4ED1}" type="pres">
      <dgm:prSet presAssocID="{313C6701-9C43-4FDE-AB84-1F820AC30686}" presName="sibTrans" presStyleCnt="0"/>
      <dgm:spPr/>
    </dgm:pt>
    <dgm:pt modelId="{8BC9F3CE-286E-423B-BC65-AB9B756466F5}" type="pres">
      <dgm:prSet presAssocID="{4F8227D0-19FE-4B99-9DB9-6C6FCD52A49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F30028-5C54-4BE7-ACFE-3F387D6F76C0}" type="pres">
      <dgm:prSet presAssocID="{012608BB-D159-40B1-98CB-1843BDC41CBE}" presName="sibTrans" presStyleCnt="0"/>
      <dgm:spPr/>
    </dgm:pt>
    <dgm:pt modelId="{1BF0A74C-0ABA-4B0C-9C01-C98C2B51634C}" type="pres">
      <dgm:prSet presAssocID="{58C87531-AE89-4DA9-86BC-AF21F94BDAB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28BBA8-6720-42FF-9F9B-AC83280AB404}" srcId="{F15FA8D6-64D2-4480-B5F4-551019B716D2}" destId="{4F8227D0-19FE-4B99-9DB9-6C6FCD52A494}" srcOrd="1" destOrd="0" parTransId="{43F00DBD-2BCE-4FEA-8631-8634C0F02818}" sibTransId="{012608BB-D159-40B1-98CB-1843BDC41CBE}"/>
    <dgm:cxn modelId="{A9D4EBD0-54D7-44DA-9EFE-A663842196E6}" type="presOf" srcId="{58C87531-AE89-4DA9-86BC-AF21F94BDAB5}" destId="{1BF0A74C-0ABA-4B0C-9C01-C98C2B51634C}" srcOrd="0" destOrd="0" presId="urn:microsoft.com/office/officeart/2005/8/layout/hList6"/>
    <dgm:cxn modelId="{1AF0424A-E0C5-4FAC-91EE-DD10CD926E86}" type="presOf" srcId="{7AA73F2E-1A1E-4ED0-AEE6-164C66105983}" destId="{D1EB1606-8DA3-4CD6-805C-29ACBFB76904}" srcOrd="0" destOrd="0" presId="urn:microsoft.com/office/officeart/2005/8/layout/hList6"/>
    <dgm:cxn modelId="{EA18616B-820C-4B0E-91F3-797942B1FCEF}" srcId="{F15FA8D6-64D2-4480-B5F4-551019B716D2}" destId="{58C87531-AE89-4DA9-86BC-AF21F94BDAB5}" srcOrd="2" destOrd="0" parTransId="{7D309F95-AB2F-41C6-944B-69C427CCF572}" sibTransId="{3B79A222-226C-4E57-A17B-D178559D4A2F}"/>
    <dgm:cxn modelId="{C9474862-75BD-4668-80D9-5BA55EE38D4C}" srcId="{F15FA8D6-64D2-4480-B5F4-551019B716D2}" destId="{7AA73F2E-1A1E-4ED0-AEE6-164C66105983}" srcOrd="0" destOrd="0" parTransId="{5C10B309-101E-4421-B07C-12B43BA488F8}" sibTransId="{313C6701-9C43-4FDE-AB84-1F820AC30686}"/>
    <dgm:cxn modelId="{02BE9468-2C96-4092-802B-B166BAA5CB9D}" type="presOf" srcId="{4F8227D0-19FE-4B99-9DB9-6C6FCD52A494}" destId="{8BC9F3CE-286E-423B-BC65-AB9B756466F5}" srcOrd="0" destOrd="0" presId="urn:microsoft.com/office/officeart/2005/8/layout/hList6"/>
    <dgm:cxn modelId="{4FD07383-8D70-4B77-B9C4-BF4FF31828C3}" type="presOf" srcId="{F15FA8D6-64D2-4480-B5F4-551019B716D2}" destId="{51BFB2DD-81D7-4E9A-9C5F-9BFE50CEECC9}" srcOrd="0" destOrd="0" presId="urn:microsoft.com/office/officeart/2005/8/layout/hList6"/>
    <dgm:cxn modelId="{29767B47-FC0D-47A4-AA48-358E280258BA}" type="presParOf" srcId="{51BFB2DD-81D7-4E9A-9C5F-9BFE50CEECC9}" destId="{D1EB1606-8DA3-4CD6-805C-29ACBFB76904}" srcOrd="0" destOrd="0" presId="urn:microsoft.com/office/officeart/2005/8/layout/hList6"/>
    <dgm:cxn modelId="{EB8CA9E3-79FC-47C0-AD76-6EEBD9C9412F}" type="presParOf" srcId="{51BFB2DD-81D7-4E9A-9C5F-9BFE50CEECC9}" destId="{D9366B08-4751-42AA-B52B-BD4E4C0A4ED1}" srcOrd="1" destOrd="0" presId="urn:microsoft.com/office/officeart/2005/8/layout/hList6"/>
    <dgm:cxn modelId="{44B09D31-E4FE-48F6-B313-322DD2D3B224}" type="presParOf" srcId="{51BFB2DD-81D7-4E9A-9C5F-9BFE50CEECC9}" destId="{8BC9F3CE-286E-423B-BC65-AB9B756466F5}" srcOrd="2" destOrd="0" presId="urn:microsoft.com/office/officeart/2005/8/layout/hList6"/>
    <dgm:cxn modelId="{0CD06E84-91B5-4EF1-8EFC-FD140CFF06D5}" type="presParOf" srcId="{51BFB2DD-81D7-4E9A-9C5F-9BFE50CEECC9}" destId="{A1F30028-5C54-4BE7-ACFE-3F387D6F76C0}" srcOrd="3" destOrd="0" presId="urn:microsoft.com/office/officeart/2005/8/layout/hList6"/>
    <dgm:cxn modelId="{A2027F87-A31B-403A-87F2-DDDE59C4AD95}" type="presParOf" srcId="{51BFB2DD-81D7-4E9A-9C5F-9BFE50CEECC9}" destId="{1BF0A74C-0ABA-4B0C-9C01-C98C2B51634C}" srcOrd="4" destOrd="0" presId="urn:microsoft.com/office/officeart/2005/8/layout/hList6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4435B7-15DE-4C11-9389-CAE251F7542A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D5E48C9-CC01-44B4-8C8E-C70C7F5A742D}">
      <dgm:prSet custT="1"/>
      <dgm:spPr/>
      <dgm:t>
        <a:bodyPr/>
        <a:lstStyle/>
        <a:p>
          <a:pPr algn="ctr" rtl="0">
            <a:lnSpc>
              <a:spcPct val="100000"/>
            </a:lnSpc>
          </a:pPr>
          <a:r>
            <a:rPr lang="ru-RU" sz="14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Заявление педагогических работников о проведении аттестации в аттестационную комиссию</a:t>
          </a:r>
          <a:endParaRPr lang="ru-RU" sz="140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866A6D-6E31-4AC9-B0F7-37B47EB7E6A6}" type="parTrans" cxnId="{2669B371-844D-4B71-9407-27D258625DE0}">
      <dgm:prSet/>
      <dgm:spPr/>
      <dgm:t>
        <a:bodyPr/>
        <a:lstStyle/>
        <a:p>
          <a:endParaRPr lang="ru-RU"/>
        </a:p>
      </dgm:t>
    </dgm:pt>
    <dgm:pt modelId="{531328E4-B194-4D6A-B6BB-1F9D9E7574E8}" type="sibTrans" cxnId="{2669B371-844D-4B71-9407-27D258625DE0}">
      <dgm:prSet/>
      <dgm:spPr/>
      <dgm:t>
        <a:bodyPr/>
        <a:lstStyle/>
        <a:p>
          <a:endParaRPr lang="ru-RU"/>
        </a:p>
      </dgm:t>
    </dgm:pt>
    <dgm:pt modelId="{0AFB8503-5C7E-4D99-9A66-A7B8BEE21AD0}" type="pres">
      <dgm:prSet presAssocID="{224435B7-15DE-4C11-9389-CAE251F754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4642AC-77B4-4382-8027-BF418463FA61}" type="pres">
      <dgm:prSet presAssocID="{8D5E48C9-CC01-44B4-8C8E-C70C7F5A742D}" presName="parentText" presStyleLbl="node1" presStyleIdx="0" presStyleCnt="1" custLinFactNeighborX="42162" custLinFactNeighborY="107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B202FD-B26E-4127-8179-2819460C333B}" type="presOf" srcId="{8D5E48C9-CC01-44B4-8C8E-C70C7F5A742D}" destId="{114642AC-77B4-4382-8027-BF418463FA61}" srcOrd="0" destOrd="0" presId="urn:microsoft.com/office/officeart/2005/8/layout/vList2"/>
    <dgm:cxn modelId="{2669B371-844D-4B71-9407-27D258625DE0}" srcId="{224435B7-15DE-4C11-9389-CAE251F7542A}" destId="{8D5E48C9-CC01-44B4-8C8E-C70C7F5A742D}" srcOrd="0" destOrd="0" parTransId="{1C866A6D-6E31-4AC9-B0F7-37B47EB7E6A6}" sibTransId="{531328E4-B194-4D6A-B6BB-1F9D9E7574E8}"/>
    <dgm:cxn modelId="{E2626124-A74B-4D39-9301-7B4DFDA18739}" type="presOf" srcId="{224435B7-15DE-4C11-9389-CAE251F7542A}" destId="{0AFB8503-5C7E-4D99-9A66-A7B8BEE21AD0}" srcOrd="0" destOrd="0" presId="urn:microsoft.com/office/officeart/2005/8/layout/vList2"/>
    <dgm:cxn modelId="{F615465F-2D4A-4406-8E87-418A314C75D5}" type="presParOf" srcId="{0AFB8503-5C7E-4D99-9A66-A7B8BEE21AD0}" destId="{114642AC-77B4-4382-8027-BF418463FA61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A78EAF-D3A2-4271-A436-B41EE309241A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9636E4EF-697A-40AC-A21D-D1F977566EFE}">
      <dgm:prSet custT="1"/>
      <dgm:spPr/>
      <dgm:t>
        <a:bodyPr/>
        <a:lstStyle/>
        <a:p>
          <a:pPr algn="ctr" rtl="0">
            <a:lnSpc>
              <a:spcPct val="100000"/>
            </a:lnSpc>
          </a:pPr>
          <a:r>
            <a:rPr lang="ru-RU" sz="14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Определение срока проведения аттестации</a:t>
          </a:r>
          <a:endParaRPr lang="ru-RU" sz="140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3F3EA9-2BAD-4C19-B8A3-09138D9C54F2}" type="parTrans" cxnId="{981A8B9B-3782-4C8A-B929-3F43225AC514}">
      <dgm:prSet/>
      <dgm:spPr/>
      <dgm:t>
        <a:bodyPr/>
        <a:lstStyle/>
        <a:p>
          <a:pPr>
            <a:lnSpc>
              <a:spcPct val="100000"/>
            </a:lnSpc>
          </a:pPr>
          <a:endParaRPr lang="ru-RU" sz="140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E24788-40AF-461F-9646-F63F9E8ED568}" type="sibTrans" cxnId="{981A8B9B-3782-4C8A-B929-3F43225AC514}">
      <dgm:prSet/>
      <dgm:spPr/>
      <dgm:t>
        <a:bodyPr/>
        <a:lstStyle/>
        <a:p>
          <a:pPr>
            <a:lnSpc>
              <a:spcPct val="100000"/>
            </a:lnSpc>
          </a:pPr>
          <a:endParaRPr lang="ru-RU" sz="140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D3149B-E620-4BC0-9AA0-88310972CF17}" type="pres">
      <dgm:prSet presAssocID="{4BA78EAF-D3A2-4271-A436-B41EE309241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B6D326-AA1A-4C8D-B0FC-C878CC5404BE}" type="pres">
      <dgm:prSet presAssocID="{9636E4EF-697A-40AC-A21D-D1F977566EFE}" presName="parentText" presStyleLbl="node1" presStyleIdx="0" presStyleCnt="1" custLinFactNeighborX="1282" custLinFactNeighborY="-188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591FBB-D25C-421D-92F2-A4DDF63EFFFB}" type="presOf" srcId="{9636E4EF-697A-40AC-A21D-D1F977566EFE}" destId="{35B6D326-AA1A-4C8D-B0FC-C878CC5404BE}" srcOrd="0" destOrd="0" presId="urn:microsoft.com/office/officeart/2005/8/layout/vList2"/>
    <dgm:cxn modelId="{4C99747C-ED43-433B-B0B5-95CEA675168D}" type="presOf" srcId="{4BA78EAF-D3A2-4271-A436-B41EE309241A}" destId="{47D3149B-E620-4BC0-9AA0-88310972CF17}" srcOrd="0" destOrd="0" presId="urn:microsoft.com/office/officeart/2005/8/layout/vList2"/>
    <dgm:cxn modelId="{981A8B9B-3782-4C8A-B929-3F43225AC514}" srcId="{4BA78EAF-D3A2-4271-A436-B41EE309241A}" destId="{9636E4EF-697A-40AC-A21D-D1F977566EFE}" srcOrd="0" destOrd="0" parTransId="{DF3F3EA9-2BAD-4C19-B8A3-09138D9C54F2}" sibTransId="{0FE24788-40AF-461F-9646-F63F9E8ED568}"/>
    <dgm:cxn modelId="{31EB1757-0A07-40E6-B237-0D87E44596CE}" type="presParOf" srcId="{47D3149B-E620-4BC0-9AA0-88310972CF17}" destId="{35B6D326-AA1A-4C8D-B0FC-C878CC5404BE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19DFFB-5DCB-4C11-B56F-D94B392EFF70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428137F5-83EC-496A-A9B5-F5B49AC7CC9D}">
      <dgm:prSet custT="1"/>
      <dgm:spPr/>
      <dgm:t>
        <a:bodyPr/>
        <a:lstStyle/>
        <a:p>
          <a:pPr algn="ctr" rtl="0">
            <a:lnSpc>
              <a:spcPct val="100000"/>
            </a:lnSpc>
          </a:pPr>
          <a:r>
            <a:rPr lang="ru-RU" sz="14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Оценка результатов профессиональной деятельности</a:t>
          </a:r>
          <a:endParaRPr lang="ru-RU" sz="140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50F059-3DF5-4FB5-9585-C0419D0F3FC0}" type="parTrans" cxnId="{0D936523-7CB8-4AED-876A-51DBE699FAF8}">
      <dgm:prSet/>
      <dgm:spPr/>
      <dgm:t>
        <a:bodyPr/>
        <a:lstStyle/>
        <a:p>
          <a:endParaRPr lang="ru-RU"/>
        </a:p>
      </dgm:t>
    </dgm:pt>
    <dgm:pt modelId="{E0F9232D-4B01-4765-88CE-6C3BC9B90D09}" type="sibTrans" cxnId="{0D936523-7CB8-4AED-876A-51DBE699FAF8}">
      <dgm:prSet/>
      <dgm:spPr/>
      <dgm:t>
        <a:bodyPr/>
        <a:lstStyle/>
        <a:p>
          <a:endParaRPr lang="ru-RU"/>
        </a:p>
      </dgm:t>
    </dgm:pt>
    <dgm:pt modelId="{7AF2E57B-233B-48C0-97ED-913FDD419199}" type="pres">
      <dgm:prSet presAssocID="{4C19DFFB-5DCB-4C11-B56F-D94B392EFF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9E1AC6-F554-4AEB-A7BD-296E6E53BDFA}" type="pres">
      <dgm:prSet presAssocID="{428137F5-83EC-496A-A9B5-F5B49AC7CC9D}" presName="parentText" presStyleLbl="node1" presStyleIdx="0" presStyleCnt="1" custLinFactNeighborX="5609" custLinFactNeighborY="2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CE3737-C6B7-405F-9D0A-81A10131AFE6}" type="presOf" srcId="{4C19DFFB-5DCB-4C11-B56F-D94B392EFF70}" destId="{7AF2E57B-233B-48C0-97ED-913FDD419199}" srcOrd="0" destOrd="0" presId="urn:microsoft.com/office/officeart/2005/8/layout/vList2"/>
    <dgm:cxn modelId="{0D936523-7CB8-4AED-876A-51DBE699FAF8}" srcId="{4C19DFFB-5DCB-4C11-B56F-D94B392EFF70}" destId="{428137F5-83EC-496A-A9B5-F5B49AC7CC9D}" srcOrd="0" destOrd="0" parTransId="{2550F059-3DF5-4FB5-9585-C0419D0F3FC0}" sibTransId="{E0F9232D-4B01-4765-88CE-6C3BC9B90D09}"/>
    <dgm:cxn modelId="{5F67C539-BD86-4821-B5CD-7445B8C4311F}" type="presOf" srcId="{428137F5-83EC-496A-A9B5-F5B49AC7CC9D}" destId="{F19E1AC6-F554-4AEB-A7BD-296E6E53BDFA}" srcOrd="0" destOrd="0" presId="urn:microsoft.com/office/officeart/2005/8/layout/vList2"/>
    <dgm:cxn modelId="{49EF7C58-81F9-4096-85AF-7708012A0B5C}" type="presParOf" srcId="{7AF2E57B-233B-48C0-97ED-913FDD419199}" destId="{F19E1AC6-F554-4AEB-A7BD-296E6E53BDFA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9576C5E-AD87-477B-9A51-F50D517D0BEE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87496A-E8CD-493B-B1E3-21A76DAF9D6C}">
      <dgm:prSet custT="1"/>
      <dgm:spPr/>
      <dgm:t>
        <a:bodyPr/>
        <a:lstStyle/>
        <a:p>
          <a:pPr algn="ctr" rtl="0">
            <a:lnSpc>
              <a:spcPct val="100000"/>
            </a:lnSpc>
          </a:pPr>
          <a:r>
            <a:rPr lang="ru-RU" sz="14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Осуществляется письменное уведомление                                  о сроке и месте аттестации</a:t>
          </a:r>
          <a:endParaRPr lang="ru-RU" sz="140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8C5BF1-94C6-4F1E-B8DC-DECBD0C295FD}" type="parTrans" cxnId="{1E27E0C6-0329-4597-BE88-EDBFB8238636}">
      <dgm:prSet/>
      <dgm:spPr/>
      <dgm:t>
        <a:bodyPr/>
        <a:lstStyle/>
        <a:p>
          <a:endParaRPr lang="ru-RU"/>
        </a:p>
      </dgm:t>
    </dgm:pt>
    <dgm:pt modelId="{A01A25AE-3832-49D0-8191-343F8AFB512E}" type="sibTrans" cxnId="{1E27E0C6-0329-4597-BE88-EDBFB8238636}">
      <dgm:prSet/>
      <dgm:spPr/>
      <dgm:t>
        <a:bodyPr/>
        <a:lstStyle/>
        <a:p>
          <a:endParaRPr lang="ru-RU"/>
        </a:p>
      </dgm:t>
    </dgm:pt>
    <dgm:pt modelId="{4647AFCB-DC26-486A-95CF-2D559B65F1E8}" type="pres">
      <dgm:prSet presAssocID="{59576C5E-AD87-477B-9A51-F50D517D0BE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6C480E-A89F-49B5-AB62-0517AAB90345}" type="pres">
      <dgm:prSet presAssocID="{0987496A-E8CD-493B-B1E3-21A76DAF9D6C}" presName="parentText" presStyleLbl="node1" presStyleIdx="0" presStyleCnt="1" custLinFactNeighborX="-11379" custLinFactNeighborY="750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405E23-8BE7-441F-838D-3A433E788780}" type="presOf" srcId="{59576C5E-AD87-477B-9A51-F50D517D0BEE}" destId="{4647AFCB-DC26-486A-95CF-2D559B65F1E8}" srcOrd="0" destOrd="0" presId="urn:microsoft.com/office/officeart/2005/8/layout/vList2"/>
    <dgm:cxn modelId="{8E5A4968-3112-4258-920E-4A7F352F45AD}" type="presOf" srcId="{0987496A-E8CD-493B-B1E3-21A76DAF9D6C}" destId="{756C480E-A89F-49B5-AB62-0517AAB90345}" srcOrd="0" destOrd="0" presId="urn:microsoft.com/office/officeart/2005/8/layout/vList2"/>
    <dgm:cxn modelId="{1E27E0C6-0329-4597-BE88-EDBFB8238636}" srcId="{59576C5E-AD87-477B-9A51-F50D517D0BEE}" destId="{0987496A-E8CD-493B-B1E3-21A76DAF9D6C}" srcOrd="0" destOrd="0" parTransId="{B28C5BF1-94C6-4F1E-B8DC-DECBD0C295FD}" sibTransId="{A01A25AE-3832-49D0-8191-343F8AFB512E}"/>
    <dgm:cxn modelId="{3CD1DFAC-A6A2-40FB-BC80-75610BD24E1A}" type="presParOf" srcId="{4647AFCB-DC26-486A-95CF-2D559B65F1E8}" destId="{756C480E-A89F-49B5-AB62-0517AAB90345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2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09C8F3-9345-4CD6-8AF2-37FAC9BC64B1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6CB72E-9098-43F6-9E93-9C1FE1638558}">
      <dgm:prSet custT="1"/>
      <dgm:spPr>
        <a:solidFill>
          <a:srgbClr val="F3DEDD"/>
        </a:solidFill>
      </dgm:spPr>
      <dgm:t>
        <a:bodyPr/>
        <a:lstStyle/>
        <a:p>
          <a:pPr algn="ctr" rtl="0">
            <a:lnSpc>
              <a:spcPct val="100000"/>
            </a:lnSpc>
          </a:pPr>
          <a:r>
            <a:rPr lang="ru-RU" sz="18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Не более </a:t>
          </a:r>
          <a:r>
            <a:rPr lang="ru-RU" sz="28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60</a:t>
          </a:r>
          <a:r>
            <a:rPr lang="ru-RU" sz="22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календарных дней</a:t>
          </a:r>
          <a:endParaRPr lang="ru-RU" sz="180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9A7204-637E-4C85-8C0F-1CAC771DDEA7}" type="parTrans" cxnId="{DBE99D0C-0725-4AD6-B663-18AD21F1242A}">
      <dgm:prSet/>
      <dgm:spPr/>
      <dgm:t>
        <a:bodyPr/>
        <a:lstStyle/>
        <a:p>
          <a:endParaRPr lang="ru-RU"/>
        </a:p>
      </dgm:t>
    </dgm:pt>
    <dgm:pt modelId="{69B3F1CC-B1A4-409C-9E2A-8F99B946E228}" type="sibTrans" cxnId="{DBE99D0C-0725-4AD6-B663-18AD21F1242A}">
      <dgm:prSet/>
      <dgm:spPr/>
      <dgm:t>
        <a:bodyPr/>
        <a:lstStyle/>
        <a:p>
          <a:endParaRPr lang="ru-RU"/>
        </a:p>
      </dgm:t>
    </dgm:pt>
    <dgm:pt modelId="{03CD780F-8004-4E20-BC44-A383535EE6F1}" type="pres">
      <dgm:prSet presAssocID="{0D09C8F3-9345-4CD6-8AF2-37FAC9BC64B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209D4F-EDAF-4883-B095-65E9F46A9C0C}" type="pres">
      <dgm:prSet presAssocID="{EA6CB72E-9098-43F6-9E93-9C1FE1638558}" presName="parentText" presStyleLbl="node1" presStyleIdx="0" presStyleCnt="1" custAng="21234914" custScaleX="97631" custLinFactNeighborX="-1121" custLinFactNeighborY="-483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E99D0C-0725-4AD6-B663-18AD21F1242A}" srcId="{0D09C8F3-9345-4CD6-8AF2-37FAC9BC64B1}" destId="{EA6CB72E-9098-43F6-9E93-9C1FE1638558}" srcOrd="0" destOrd="0" parTransId="{CF9A7204-637E-4C85-8C0F-1CAC771DDEA7}" sibTransId="{69B3F1CC-B1A4-409C-9E2A-8F99B946E228}"/>
    <dgm:cxn modelId="{6D3456EC-6D1A-47E3-9EE9-E1141C623C16}" type="presOf" srcId="{0D09C8F3-9345-4CD6-8AF2-37FAC9BC64B1}" destId="{03CD780F-8004-4E20-BC44-A383535EE6F1}" srcOrd="0" destOrd="0" presId="urn:microsoft.com/office/officeart/2005/8/layout/vList2"/>
    <dgm:cxn modelId="{9F4A5A95-C2DB-4949-BF6B-F2B96EF093AE}" type="presOf" srcId="{EA6CB72E-9098-43F6-9E93-9C1FE1638558}" destId="{AB209D4F-EDAF-4883-B095-65E9F46A9C0C}" srcOrd="0" destOrd="0" presId="urn:microsoft.com/office/officeart/2005/8/layout/vList2"/>
    <dgm:cxn modelId="{BE386639-BA91-439A-8608-0B443C3A4954}" type="presParOf" srcId="{03CD780F-8004-4E20-BC44-A383535EE6F1}" destId="{AB209D4F-EDAF-4883-B095-65E9F46A9C0C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2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92B8B4F-863A-462D-896E-7177F80B7F27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BB7C22-9E65-4464-AFBF-7612C3D6067B}">
      <dgm:prSet custT="1"/>
      <dgm:spPr>
        <a:solidFill>
          <a:srgbClr val="F3DEDD"/>
        </a:solidFill>
      </dgm:spPr>
      <dgm:t>
        <a:bodyPr/>
        <a:lstStyle/>
        <a:p>
          <a:pPr algn="ctr" rtl="0">
            <a:lnSpc>
              <a:spcPct val="100000"/>
            </a:lnSpc>
          </a:pPr>
          <a:r>
            <a:rPr lang="ru-RU" sz="18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Не более </a:t>
          </a:r>
          <a:r>
            <a:rPr lang="ru-RU" sz="28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30</a:t>
          </a:r>
          <a:r>
            <a:rPr lang="ru-RU" sz="21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календарных дней</a:t>
          </a:r>
          <a:endParaRPr lang="ru-RU" sz="180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E74A75-8915-4D28-9D6B-BDBFFF4FB836}" type="parTrans" cxnId="{C03F9B11-F5B4-4831-BA2C-197F45CD2995}">
      <dgm:prSet/>
      <dgm:spPr/>
      <dgm:t>
        <a:bodyPr/>
        <a:lstStyle/>
        <a:p>
          <a:endParaRPr lang="ru-RU"/>
        </a:p>
      </dgm:t>
    </dgm:pt>
    <dgm:pt modelId="{0FE96675-1D7D-416D-A13A-58B81D2EBDBB}" type="sibTrans" cxnId="{C03F9B11-F5B4-4831-BA2C-197F45CD2995}">
      <dgm:prSet/>
      <dgm:spPr/>
      <dgm:t>
        <a:bodyPr/>
        <a:lstStyle/>
        <a:p>
          <a:endParaRPr lang="ru-RU"/>
        </a:p>
      </dgm:t>
    </dgm:pt>
    <dgm:pt modelId="{689BE76F-9AFA-4632-A527-C423F9A628B2}" type="pres">
      <dgm:prSet presAssocID="{092B8B4F-863A-462D-896E-7177F80B7F2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806F01-B69D-4EA6-97A0-767A25C63048}" type="pres">
      <dgm:prSet presAssocID="{C5BB7C22-9E65-4464-AFBF-7612C3D6067B}" presName="parentText" presStyleLbl="node1" presStyleIdx="0" presStyleCnt="1" custAng="20339316" custScaleY="92192" custLinFactNeighborX="9367" custLinFactNeighborY="459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3F9B11-F5B4-4831-BA2C-197F45CD2995}" srcId="{092B8B4F-863A-462D-896E-7177F80B7F27}" destId="{C5BB7C22-9E65-4464-AFBF-7612C3D6067B}" srcOrd="0" destOrd="0" parTransId="{49E74A75-8915-4D28-9D6B-BDBFFF4FB836}" sibTransId="{0FE96675-1D7D-416D-A13A-58B81D2EBDBB}"/>
    <dgm:cxn modelId="{FBBE4C16-A4AC-47FB-AF9C-F46BD73742AF}" type="presOf" srcId="{C5BB7C22-9E65-4464-AFBF-7612C3D6067B}" destId="{47806F01-B69D-4EA6-97A0-767A25C63048}" srcOrd="0" destOrd="0" presId="urn:microsoft.com/office/officeart/2005/8/layout/vList2"/>
    <dgm:cxn modelId="{5C815269-F961-4BD0-929D-288157FA13BC}" type="presOf" srcId="{092B8B4F-863A-462D-896E-7177F80B7F27}" destId="{689BE76F-9AFA-4632-A527-C423F9A628B2}" srcOrd="0" destOrd="0" presId="urn:microsoft.com/office/officeart/2005/8/layout/vList2"/>
    <dgm:cxn modelId="{DA9023C5-D886-4808-A532-DF93A7439778}" type="presParOf" srcId="{689BE76F-9AFA-4632-A527-C423F9A628B2}" destId="{47806F01-B69D-4EA6-97A0-767A25C63048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3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08D39D4-4872-406E-8307-06E72E7D563F}" type="doc">
      <dgm:prSet loTypeId="urn:microsoft.com/office/officeart/2005/8/layout/arrow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57DB90-E188-42D4-9E75-48FD761D1396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Нет аттестационных листов!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4B478B-2A12-4BAB-8241-2C8A8AF2001E}" type="parTrans" cxnId="{D7A1A832-37A1-4957-AEB1-BBBDEFDFF946}">
      <dgm:prSet/>
      <dgm:spPr/>
      <dgm:t>
        <a:bodyPr/>
        <a:lstStyle/>
        <a:p>
          <a:endParaRPr lang="ru-RU"/>
        </a:p>
      </dgm:t>
    </dgm:pt>
    <dgm:pt modelId="{8E60DF4A-733C-48AC-BE8B-E395B93E8104}" type="sibTrans" cxnId="{D7A1A832-37A1-4957-AEB1-BBBDEFDFF946}">
      <dgm:prSet/>
      <dgm:spPr/>
      <dgm:t>
        <a:bodyPr/>
        <a:lstStyle/>
        <a:p>
          <a:endParaRPr lang="ru-RU"/>
        </a:p>
      </dgm:t>
    </dgm:pt>
    <dgm:pt modelId="{3E08C41D-851A-4CBF-BB29-5CDCC2AA5030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Что остается у аттестуемого?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89B947-1260-4EAD-8827-D5923D622B59}" type="parTrans" cxnId="{D59C0B47-DE0E-47AF-BFBF-69B29279764A}">
      <dgm:prSet/>
      <dgm:spPr/>
      <dgm:t>
        <a:bodyPr/>
        <a:lstStyle/>
        <a:p>
          <a:endParaRPr lang="ru-RU"/>
        </a:p>
      </dgm:t>
    </dgm:pt>
    <dgm:pt modelId="{06B2FC96-EC34-4A2A-82AC-C0A80FF11F24}" type="sibTrans" cxnId="{D59C0B47-DE0E-47AF-BFBF-69B29279764A}">
      <dgm:prSet/>
      <dgm:spPr/>
      <dgm:t>
        <a:bodyPr/>
        <a:lstStyle/>
        <a:p>
          <a:endParaRPr lang="ru-RU"/>
        </a:p>
      </dgm:t>
    </dgm:pt>
    <dgm:pt modelId="{7E13C873-85F5-418A-B98B-53D98CA05492}" type="pres">
      <dgm:prSet presAssocID="{008D39D4-4872-406E-8307-06E72E7D563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C619FB-69D4-403F-894E-1DF07D786668}" type="pres">
      <dgm:prSet presAssocID="{2857DB90-E188-42D4-9E75-48FD761D1396}" presName="upArrow" presStyleLbl="node1" presStyleIdx="0" presStyleCnt="2" custScaleX="46061" custScaleY="46208" custLinFactNeighborX="9980" custLinFactNeighborY="-14502"/>
      <dgm:spPr/>
    </dgm:pt>
    <dgm:pt modelId="{7C811F06-2E02-451E-805E-3144C0CBD12D}" type="pres">
      <dgm:prSet presAssocID="{2857DB90-E188-42D4-9E75-48FD761D1396}" presName="upArrowText" presStyleLbl="revTx" presStyleIdx="0" presStyleCnt="2" custScaleY="31339" custLinFactNeighborX="-14741" custLinFactNeighborY="-165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2BEF90-44C0-4538-916E-34B5598AF04C}" type="pres">
      <dgm:prSet presAssocID="{3E08C41D-851A-4CBF-BB29-5CDCC2AA5030}" presName="downArrow" presStyleLbl="node1" presStyleIdx="1" presStyleCnt="2" custScaleX="52274" custScaleY="52470" custLinFactNeighborX="28358" custLinFactNeighborY="-77628"/>
      <dgm:spPr/>
    </dgm:pt>
    <dgm:pt modelId="{3F58B8E3-713C-4A0D-85DA-2B93F68313D4}" type="pres">
      <dgm:prSet presAssocID="{3E08C41D-851A-4CBF-BB29-5CDCC2AA5030}" presName="downArrowText" presStyleLbl="revTx" presStyleIdx="1" presStyleCnt="2" custScaleX="108765" custScaleY="44578" custLinFactNeighborX="7412" custLinFactNeighborY="-813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FA8EC9-C871-40C3-8AF5-17BA8074CB9D}" type="presOf" srcId="{3E08C41D-851A-4CBF-BB29-5CDCC2AA5030}" destId="{3F58B8E3-713C-4A0D-85DA-2B93F68313D4}" srcOrd="0" destOrd="0" presId="urn:microsoft.com/office/officeart/2005/8/layout/arrow4"/>
    <dgm:cxn modelId="{19595A3B-CC9D-4B3E-B4A0-2F951E612FA1}" type="presOf" srcId="{2857DB90-E188-42D4-9E75-48FD761D1396}" destId="{7C811F06-2E02-451E-805E-3144C0CBD12D}" srcOrd="0" destOrd="0" presId="urn:microsoft.com/office/officeart/2005/8/layout/arrow4"/>
    <dgm:cxn modelId="{D7A1A832-37A1-4957-AEB1-BBBDEFDFF946}" srcId="{008D39D4-4872-406E-8307-06E72E7D563F}" destId="{2857DB90-E188-42D4-9E75-48FD761D1396}" srcOrd="0" destOrd="0" parTransId="{E54B478B-2A12-4BAB-8241-2C8A8AF2001E}" sibTransId="{8E60DF4A-733C-48AC-BE8B-E395B93E8104}"/>
    <dgm:cxn modelId="{D59C0B47-DE0E-47AF-BFBF-69B29279764A}" srcId="{008D39D4-4872-406E-8307-06E72E7D563F}" destId="{3E08C41D-851A-4CBF-BB29-5CDCC2AA5030}" srcOrd="1" destOrd="0" parTransId="{2E89B947-1260-4EAD-8827-D5923D622B59}" sibTransId="{06B2FC96-EC34-4A2A-82AC-C0A80FF11F24}"/>
    <dgm:cxn modelId="{1382227B-C4FF-49F6-8FAB-E66AD123A16B}" type="presOf" srcId="{008D39D4-4872-406E-8307-06E72E7D563F}" destId="{7E13C873-85F5-418A-B98B-53D98CA05492}" srcOrd="0" destOrd="0" presId="urn:microsoft.com/office/officeart/2005/8/layout/arrow4"/>
    <dgm:cxn modelId="{0A66DB06-FBD2-4EEC-901E-B500B805B7C3}" type="presParOf" srcId="{7E13C873-85F5-418A-B98B-53D98CA05492}" destId="{EAC619FB-69D4-403F-894E-1DF07D786668}" srcOrd="0" destOrd="0" presId="urn:microsoft.com/office/officeart/2005/8/layout/arrow4"/>
    <dgm:cxn modelId="{F28B0F8A-94BA-45CA-8BA5-C1DEFD0609A4}" type="presParOf" srcId="{7E13C873-85F5-418A-B98B-53D98CA05492}" destId="{7C811F06-2E02-451E-805E-3144C0CBD12D}" srcOrd="1" destOrd="0" presId="urn:microsoft.com/office/officeart/2005/8/layout/arrow4"/>
    <dgm:cxn modelId="{21CEBF24-7EDC-4BD7-89ED-DD2B9954A342}" type="presParOf" srcId="{7E13C873-85F5-418A-B98B-53D98CA05492}" destId="{E02BEF90-44C0-4538-916E-34B5598AF04C}" srcOrd="2" destOrd="0" presId="urn:microsoft.com/office/officeart/2005/8/layout/arrow4"/>
    <dgm:cxn modelId="{A11914A1-13D2-456C-A013-AEBDA5FAFF02}" type="presParOf" srcId="{7E13C873-85F5-418A-B98B-53D98CA05492}" destId="{3F58B8E3-713C-4A0D-85DA-2B93F68313D4}" srcOrd="3" destOrd="0" presId="urn:microsoft.com/office/officeart/2005/8/layout/arrow4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4F6726-8984-4995-BA19-D0DF646C464C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48E464-61B7-4D32-AA9E-EF22A424F3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3823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3CFEB-9301-4F3D-BF75-93F868C844DF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C921E-75E7-4A9B-A944-4D8F1AC3BC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39398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C921E-75E7-4A9B-A944-4D8F1AC3BC8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7442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C921E-75E7-4A9B-A944-4D8F1AC3BC80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5526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C921E-75E7-4A9B-A944-4D8F1AC3BC80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5447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C921E-75E7-4A9B-A944-4D8F1AC3BC80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32941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C921E-75E7-4A9B-A944-4D8F1AC3BC80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402979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C921E-75E7-4A9B-A944-4D8F1AC3BC80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95010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C921E-75E7-4A9B-A944-4D8F1AC3BC80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1948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C921E-75E7-4A9B-A944-4D8F1AC3BC80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21262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C921E-75E7-4A9B-A944-4D8F1AC3BC80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80296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C921E-75E7-4A9B-A944-4D8F1AC3BC80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55269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C921E-75E7-4A9B-A944-4D8F1AC3BC80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370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C921E-75E7-4A9B-A944-4D8F1AC3BC8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76955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C921E-75E7-4A9B-A944-4D8F1AC3BC80}" type="slidenum">
              <a:rPr lang="ru-RU" smtClean="0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6916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C921E-75E7-4A9B-A944-4D8F1AC3BC8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7695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C921E-75E7-4A9B-A944-4D8F1AC3BC8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7442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C921E-75E7-4A9B-A944-4D8F1AC3BC80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7695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C921E-75E7-4A9B-A944-4D8F1AC3BC80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67352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C921E-75E7-4A9B-A944-4D8F1AC3BC80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9575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C921E-75E7-4A9B-A944-4D8F1AC3BC80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673529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C921E-75E7-4A9B-A944-4D8F1AC3BC80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7695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01609E7C-7A91-43F9-91C7-ED64EC79E379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77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98"/>
            <a:ext cx="2743200" cy="365125"/>
          </a:xfrm>
        </p:spPr>
        <p:txBody>
          <a:bodyPr/>
          <a:lstStyle/>
          <a:p>
            <a:fld id="{94D3F734-936C-48DF-BDDE-25608E30D7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6290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92"/>
            <a:ext cx="10822035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71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47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9E7C-7A91-43F9-91C7-ED64EC79E379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F734-936C-48DF-BDDE-25608E30D7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4527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64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5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32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1609E7C-7A91-43F9-91C7-ED64EC79E379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3" y="37997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5" y="381032"/>
            <a:ext cx="643748" cy="365125"/>
          </a:xfrm>
        </p:spPr>
        <p:txBody>
          <a:bodyPr/>
          <a:lstStyle/>
          <a:p>
            <a:fld id="{94D3F734-936C-48DF-BDDE-25608E30D7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3601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8" y="753534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60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8" y="3959894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32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1609E7C-7A91-43F9-91C7-ED64EC79E379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3" y="37997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5" y="381032"/>
            <a:ext cx="643748" cy="365125"/>
          </a:xfrm>
        </p:spPr>
        <p:txBody>
          <a:bodyPr/>
          <a:lstStyle/>
          <a:p>
            <a:fld id="{94D3F734-936C-48DF-BDDE-25608E30D7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1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1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508389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7" y="1124733"/>
            <a:ext cx="10146187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76" y="3648322"/>
            <a:ext cx="10144655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915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1609E7C-7A91-43F9-91C7-ED64EC79E379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3" y="378915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5" y="381032"/>
            <a:ext cx="643748" cy="365125"/>
          </a:xfrm>
        </p:spPr>
        <p:txBody>
          <a:bodyPr/>
          <a:lstStyle/>
          <a:p>
            <a:fld id="{94D3F734-936C-48DF-BDDE-25608E30D7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0314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22" y="762031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9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9E7C-7A91-43F9-91C7-ED64EC79E379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F734-936C-48DF-BDDE-25608E30D7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0473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22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38" y="4191032"/>
            <a:ext cx="3451583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38" y="2362200"/>
            <a:ext cx="345158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38" y="4873796"/>
            <a:ext cx="3451583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85" y="4191032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86" y="4873795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2" y="4191032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75" y="2362200"/>
            <a:ext cx="344787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2" y="4873793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9E7C-7A91-43F9-91C7-ED64EC79E379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F734-936C-48DF-BDDE-25608E30D7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26632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91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9E7C-7A91-43F9-91C7-ED64EC79E379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F734-936C-48DF-BDDE-25608E30D7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2584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98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88" y="745099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7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1609E7C-7A91-43F9-91C7-ED64EC79E379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3" y="381032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5" y="381032"/>
            <a:ext cx="643748" cy="365125"/>
          </a:xfrm>
        </p:spPr>
        <p:txBody>
          <a:bodyPr/>
          <a:lstStyle/>
          <a:p>
            <a:fld id="{94D3F734-936C-48DF-BDDE-25608E30D7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42380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134" name="Rectangle 62"/>
          <p:cNvSpPr>
            <a:spLocks noChangeArrowheads="1"/>
          </p:cNvSpPr>
          <p:nvPr/>
        </p:nvSpPr>
        <p:spPr bwMode="grayWhite">
          <a:xfrm>
            <a:off x="0" y="5589240"/>
            <a:ext cx="12192000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135" name="Line 63"/>
          <p:cNvSpPr>
            <a:spLocks noChangeShapeType="1"/>
          </p:cNvSpPr>
          <p:nvPr/>
        </p:nvSpPr>
        <p:spPr bwMode="grayWhite">
          <a:xfrm>
            <a:off x="0" y="5517265"/>
            <a:ext cx="12192000" cy="1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136" name="Line 64"/>
          <p:cNvSpPr>
            <a:spLocks noChangeShapeType="1"/>
          </p:cNvSpPr>
          <p:nvPr/>
        </p:nvSpPr>
        <p:spPr bwMode="grayWhite">
          <a:xfrm flipV="1">
            <a:off x="0" y="6165304"/>
            <a:ext cx="12192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pic>
        <p:nvPicPr>
          <p:cNvPr id="28" name="Picture 2" descr="Герб Московской области Геральдика.ру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859"/>
          <a:stretch/>
        </p:blipFill>
        <p:spPr bwMode="auto">
          <a:xfrm>
            <a:off x="9552387" y="149506"/>
            <a:ext cx="2060148" cy="178846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9" name="Picture 22" descr="http://astersoft.net/images/9/6/o-prazdnike-den-rossii-dlja-detej_2.jpg"/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4837" y1="8245" x2="34837" y2="8245"/>
                        <a14:foregroundMark x1="53885" y1="48837" x2="53885" y2="48837"/>
                        <a14:foregroundMark x1="47619" y1="51797" x2="47619" y2="51797"/>
                        <a14:foregroundMark x1="21554" y1="73996" x2="21554" y2="73996"/>
                        <a14:foregroundMark x1="83208" y1="9091" x2="83208" y2="9091"/>
                        <a14:backgroundMark x1="21053" y1="96406" x2="21053" y2="96406"/>
                      </a14:backgroundRemoval>
                    </a14:imgEffect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7381" y="188673"/>
            <a:ext cx="2016224" cy="174933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125" name="Text Box 53"/>
          <p:cNvSpPr txBox="1">
            <a:spLocks noChangeArrowheads="1"/>
          </p:cNvSpPr>
          <p:nvPr/>
        </p:nvSpPr>
        <p:spPr bwMode="black">
          <a:xfrm>
            <a:off x="0" y="188673"/>
            <a:ext cx="12192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Министерство образования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Московской области</a:t>
            </a:r>
            <a:endParaRPr lang="en-US" sz="28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9403" y="1196752"/>
            <a:ext cx="10972800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245600" y="6591300"/>
            <a:ext cx="2540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7BC61-153F-4F48-873C-E4C43BE0F7E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64695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9E7C-7A91-43F9-91C7-ED64EC79E379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F734-936C-48DF-BDDE-25608E30D7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19861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7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9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245600" y="6591300"/>
            <a:ext cx="2540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825E8-4D1E-4DBF-A36B-8F338E6CD1F4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6016484"/>
      </p:ext>
    </p:extLst>
  </p:cSld>
  <p:clrMapOvr>
    <a:masterClrMapping/>
  </p:clrMapOvr>
  <p:transition spd="slow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5384800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384800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245600" y="6591300"/>
            <a:ext cx="2540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2BFC5-C60D-4D3F-88BA-7ACBD1D300A2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4476835"/>
      </p:ext>
    </p:extLst>
  </p:cSld>
  <p:clrMapOvr>
    <a:masterClrMapping/>
  </p:clrMapOvr>
  <p:transition spd="slow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9245600" y="6591300"/>
            <a:ext cx="2540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www.themegallery.com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FE26E-5CDD-41CE-BBE3-4ACF1A7C433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8786903"/>
      </p:ext>
    </p:extLst>
  </p:cSld>
  <p:clrMapOvr>
    <a:masterClrMapping/>
  </p:clrMapOvr>
  <p:transition spd="slow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9245600" y="6591300"/>
            <a:ext cx="2540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DA6D7-1BEF-4376-857E-A48AAD14395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1869515"/>
      </p:ext>
    </p:extLst>
  </p:cSld>
  <p:clrMapOvr>
    <a:masterClrMapping/>
  </p:clrMapOvr>
  <p:transition spd="slow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9245600" y="6591300"/>
            <a:ext cx="2540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www.themegallery.com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A86433-B616-4E06-864A-14A4BD9C8B2D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3960230"/>
      </p:ext>
    </p:extLst>
  </p:cSld>
  <p:clrMapOvr>
    <a:masterClrMapping/>
  </p:clrMapOvr>
  <p:transition spd="slow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3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5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3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245600" y="6591300"/>
            <a:ext cx="2540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778A4-124D-4AF4-8FA6-57E6EE3103E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6491546"/>
      </p:ext>
    </p:extLst>
  </p:cSld>
  <p:clrMapOvr>
    <a:masterClrMapping/>
  </p:clrMapOvr>
  <p:transition spd="slow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3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5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3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245600" y="6591300"/>
            <a:ext cx="2540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A42070-B54E-43FA-8EB4-6B3CCEB4574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2063740"/>
      </p:ext>
    </p:extLst>
  </p:cSld>
  <p:clrMapOvr>
    <a:masterClrMapping/>
  </p:clrMapOvr>
  <p:transition spd="slow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245600" y="6591300"/>
            <a:ext cx="2540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C0DF8-A377-40EF-96FF-9B9D72CBA8CA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614384"/>
      </p:ext>
    </p:extLst>
  </p:cSld>
  <p:clrMapOvr>
    <a:masterClrMapping/>
  </p:clrMapOvr>
  <p:transition spd="slow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28600"/>
            <a:ext cx="2743200" cy="617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8026400" cy="617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245600" y="6591300"/>
            <a:ext cx="2540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C52F5-9F29-4DFF-AC43-711982C56B6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1589105"/>
      </p:ext>
    </p:extLst>
  </p:cSld>
  <p:clrMapOvr>
    <a:masterClrMapping/>
  </p:clrMapOvr>
  <p:transition spd="slow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28603"/>
            <a:ext cx="104648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219200"/>
            <a:ext cx="10972800" cy="51816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562725"/>
            <a:ext cx="2438400" cy="2286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245600" y="6591300"/>
            <a:ext cx="2540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008033" y="6551613"/>
            <a:ext cx="2844800" cy="228600"/>
          </a:xfrm>
        </p:spPr>
        <p:txBody>
          <a:bodyPr/>
          <a:lstStyle>
            <a:lvl1pPr>
              <a:defRPr/>
            </a:lvl1pPr>
          </a:lstStyle>
          <a:p>
            <a:fld id="{82B1771E-8053-44D1-84B6-63227DAACC6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0855743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22" y="753565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6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32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1609E7C-7A91-43F9-91C7-ED64EC79E379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3" y="381033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5" y="381032"/>
            <a:ext cx="643748" cy="365125"/>
          </a:xfrm>
        </p:spPr>
        <p:txBody>
          <a:bodyPr/>
          <a:lstStyle/>
          <a:p>
            <a:fld id="{94D3F734-936C-48DF-BDDE-25608E30D7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91558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8"/>
          <p:cNvSpPr>
            <a:spLocks/>
          </p:cNvSpPr>
          <p:nvPr userDrawn="1"/>
        </p:nvSpPr>
        <p:spPr bwMode="gray">
          <a:xfrm>
            <a:off x="3" y="1000108"/>
            <a:ext cx="10818284" cy="5286412"/>
          </a:xfrm>
          <a:prstGeom prst="rect">
            <a:avLst/>
          </a:prstGeom>
          <a:gradFill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1224" y="285728"/>
            <a:ext cx="9334565" cy="566738"/>
          </a:xfrm>
        </p:spPr>
        <p:txBody>
          <a:bodyPr anchor="b">
            <a:normAutofit/>
          </a:bodyPr>
          <a:lstStyle>
            <a:lvl1pPr algn="ctr">
              <a:defRPr sz="2800" b="1">
                <a:solidFill>
                  <a:srgbClr val="C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15.02.2018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83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reeform 85"/>
          <p:cNvSpPr>
            <a:spLocks/>
          </p:cNvSpPr>
          <p:nvPr userDrawn="1"/>
        </p:nvSpPr>
        <p:spPr bwMode="gray">
          <a:xfrm>
            <a:off x="10795000" y="1000110"/>
            <a:ext cx="1397000" cy="5286411"/>
          </a:xfrm>
          <a:prstGeom prst="rect">
            <a:avLst/>
          </a:prstGeom>
          <a:gradFill rotWithShape="1">
            <a:gsLst>
              <a:gs pos="0">
                <a:srgbClr val="F9EEED"/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AutoShape 42"/>
          <p:cNvSpPr>
            <a:spLocks noChangeArrowheads="1"/>
          </p:cNvSpPr>
          <p:nvPr userDrawn="1"/>
        </p:nvSpPr>
        <p:spPr bwMode="gray">
          <a:xfrm rot="5400000">
            <a:off x="5810282" y="476260"/>
            <a:ext cx="571481" cy="12192000"/>
          </a:xfrm>
          <a:prstGeom prst="upArrow">
            <a:avLst>
              <a:gd name="adj1" fmla="val 47852"/>
              <a:gd name="adj2" fmla="val 68036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AutoShape 88"/>
          <p:cNvSpPr>
            <a:spLocks noChangeArrowheads="1"/>
          </p:cNvSpPr>
          <p:nvPr/>
        </p:nvSpPr>
        <p:spPr bwMode="gray">
          <a:xfrm rot="5400000">
            <a:off x="5548342" y="881054"/>
            <a:ext cx="428604" cy="11525288"/>
          </a:xfrm>
          <a:prstGeom prst="upArrow">
            <a:avLst>
              <a:gd name="adj1" fmla="val 47852"/>
              <a:gd name="adj2" fmla="val 62396"/>
            </a:avLst>
          </a:prstGeom>
          <a:solidFill>
            <a:schemeClr val="folHlink">
              <a:alpha val="39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4" name="AutoShape 44"/>
          <p:cNvSpPr>
            <a:spLocks noChangeArrowheads="1"/>
          </p:cNvSpPr>
          <p:nvPr userDrawn="1"/>
        </p:nvSpPr>
        <p:spPr bwMode="gray">
          <a:xfrm rot="5400000">
            <a:off x="5417360" y="726300"/>
            <a:ext cx="500066" cy="11334787"/>
          </a:xfrm>
          <a:prstGeom prst="upArrow">
            <a:avLst>
              <a:gd name="adj1" fmla="val 47852"/>
              <a:gd name="adj2" fmla="val 94941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85709" y="6286537"/>
            <a:ext cx="10953827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900" b="1" kern="0" dirty="0" smtClean="0">
                <a:solidFill>
                  <a:prstClr val="white"/>
                </a:solidFill>
              </a:rPr>
              <a:t>Региональный центр экспертной оценки педагогической деятельности</a:t>
            </a:r>
            <a:endParaRPr lang="ru-RU" sz="1900" dirty="0">
              <a:solidFill>
                <a:prstClr val="black"/>
              </a:solidFill>
            </a:endParaRPr>
          </a:p>
        </p:txBody>
      </p:sp>
      <p:grpSp>
        <p:nvGrpSpPr>
          <p:cNvPr id="3" name="Группа 15"/>
          <p:cNvGrpSpPr/>
          <p:nvPr userDrawn="1"/>
        </p:nvGrpSpPr>
        <p:grpSpPr>
          <a:xfrm>
            <a:off x="0" y="0"/>
            <a:ext cx="2235200" cy="952480"/>
            <a:chOff x="0" y="0"/>
            <a:chExt cx="1676400" cy="952480"/>
          </a:xfrm>
        </p:grpSpPr>
        <p:grpSp>
          <p:nvGrpSpPr>
            <p:cNvPr id="4" name="Группа 14"/>
            <p:cNvGrpSpPr/>
            <p:nvPr userDrawn="1"/>
          </p:nvGrpSpPr>
          <p:grpSpPr>
            <a:xfrm>
              <a:off x="0" y="0"/>
              <a:ext cx="1676400" cy="952480"/>
              <a:chOff x="0" y="0"/>
              <a:chExt cx="1676400" cy="952480"/>
            </a:xfrm>
          </p:grpSpPr>
          <p:grpSp>
            <p:nvGrpSpPr>
              <p:cNvPr id="7" name="Группа 13"/>
              <p:cNvGrpSpPr/>
              <p:nvPr userDrawn="1"/>
            </p:nvGrpSpPr>
            <p:grpSpPr>
              <a:xfrm>
                <a:off x="0" y="0"/>
                <a:ext cx="1676400" cy="806428"/>
                <a:chOff x="0" y="0"/>
                <a:chExt cx="1676400" cy="806428"/>
              </a:xfrm>
            </p:grpSpPr>
            <p:sp>
              <p:nvSpPr>
                <p:cNvPr id="21" name="AutoShape 20"/>
                <p:cNvSpPr>
                  <a:spLocks noChangeArrowheads="1"/>
                </p:cNvSpPr>
                <p:nvPr/>
              </p:nvSpPr>
              <p:spPr bwMode="gray">
                <a:xfrm rot="5400000">
                  <a:off x="577850" y="-292122"/>
                  <a:ext cx="520700" cy="1676400"/>
                </a:xfrm>
                <a:prstGeom prst="upArrow">
                  <a:avLst>
                    <a:gd name="adj1" fmla="val 47852"/>
                    <a:gd name="adj2" fmla="val 60411"/>
                  </a:avLst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" name="AutoShape 21"/>
                <p:cNvSpPr>
                  <a:spLocks noChangeArrowheads="1"/>
                </p:cNvSpPr>
                <p:nvPr/>
              </p:nvSpPr>
              <p:spPr bwMode="gray">
                <a:xfrm rot="5400000">
                  <a:off x="268289" y="-268287"/>
                  <a:ext cx="682625" cy="1219200"/>
                </a:xfrm>
                <a:prstGeom prst="upArrow">
                  <a:avLst>
                    <a:gd name="adj1" fmla="val 44657"/>
                    <a:gd name="adj2" fmla="val 52325"/>
                  </a:avLst>
                </a:prstGeom>
                <a:solidFill>
                  <a:srgbClr val="F6831A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0" name="AutoShape 22"/>
              <p:cNvSpPr>
                <a:spLocks noChangeArrowheads="1"/>
              </p:cNvSpPr>
              <p:nvPr/>
            </p:nvSpPr>
            <p:spPr bwMode="gray">
              <a:xfrm rot="5400000">
                <a:off x="415131" y="156349"/>
                <a:ext cx="381000" cy="1211262"/>
              </a:xfrm>
              <a:prstGeom prst="upArrow">
                <a:avLst>
                  <a:gd name="adj1" fmla="val 47852"/>
                  <a:gd name="adj2" fmla="val 59654"/>
                </a:avLst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8" name="AutoShape 23"/>
            <p:cNvSpPr>
              <a:spLocks noChangeArrowheads="1"/>
            </p:cNvSpPr>
            <p:nvPr/>
          </p:nvSpPr>
          <p:spPr bwMode="gray">
            <a:xfrm rot="5400000">
              <a:off x="101600" y="398442"/>
              <a:ext cx="273050" cy="476250"/>
            </a:xfrm>
            <a:prstGeom prst="upArrow">
              <a:avLst>
                <a:gd name="adj1" fmla="val 38870"/>
                <a:gd name="adj2" fmla="val 62468"/>
              </a:avLst>
            </a:prstGeom>
            <a:solidFill>
              <a:srgbClr val="F6831A">
                <a:alpha val="60001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064574531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134" name="Rectangle 62"/>
          <p:cNvSpPr>
            <a:spLocks noChangeArrowheads="1"/>
          </p:cNvSpPr>
          <p:nvPr/>
        </p:nvSpPr>
        <p:spPr bwMode="grayWhite">
          <a:xfrm>
            <a:off x="0" y="5589240"/>
            <a:ext cx="12192000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135" name="Line 63"/>
          <p:cNvSpPr>
            <a:spLocks noChangeShapeType="1"/>
          </p:cNvSpPr>
          <p:nvPr/>
        </p:nvSpPr>
        <p:spPr bwMode="grayWhite">
          <a:xfrm>
            <a:off x="0" y="5517263"/>
            <a:ext cx="12192000" cy="1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136" name="Line 64"/>
          <p:cNvSpPr>
            <a:spLocks noChangeShapeType="1"/>
          </p:cNvSpPr>
          <p:nvPr/>
        </p:nvSpPr>
        <p:spPr bwMode="grayWhite">
          <a:xfrm flipV="1">
            <a:off x="0" y="6165304"/>
            <a:ext cx="12192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pic>
        <p:nvPicPr>
          <p:cNvPr id="28" name="Picture 2" descr="Герб Московской области Геральдика.ру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859"/>
          <a:stretch/>
        </p:blipFill>
        <p:spPr bwMode="auto">
          <a:xfrm>
            <a:off x="9552387" y="149506"/>
            <a:ext cx="2060148" cy="178846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9" name="Picture 22" descr="http://astersoft.net/images/9/6/o-prazdnike-den-rossii-dlja-detej_2.jpg"/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4837" y1="8245" x2="34837" y2="8245"/>
                        <a14:foregroundMark x1="53885" y1="48837" x2="53885" y2="48837"/>
                        <a14:foregroundMark x1="47619" y1="51797" x2="47619" y2="51797"/>
                        <a14:foregroundMark x1="21554" y1="73996" x2="21554" y2="73996"/>
                        <a14:foregroundMark x1="83208" y1="9091" x2="83208" y2="9091"/>
                        <a14:backgroundMark x1="21053" y1="96406" x2="21053" y2="96406"/>
                      </a14:backgroundRemoval>
                    </a14:imgEffect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7381" y="188671"/>
            <a:ext cx="2016224" cy="174933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125" name="Text Box 53"/>
          <p:cNvSpPr txBox="1">
            <a:spLocks noChangeArrowheads="1"/>
          </p:cNvSpPr>
          <p:nvPr/>
        </p:nvSpPr>
        <p:spPr bwMode="black">
          <a:xfrm>
            <a:off x="0" y="188671"/>
            <a:ext cx="12192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Министерство образования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Московской области</a:t>
            </a:r>
            <a:endParaRPr lang="en-US" sz="28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9403" y="1196752"/>
            <a:ext cx="10972800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245600" y="6591300"/>
            <a:ext cx="2540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7BC61-153F-4F48-873C-E4C43BE0F7E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64695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6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9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245600" y="6591300"/>
            <a:ext cx="2540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825E8-4D1E-4DBF-A36B-8F338E6CD1F4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6016484"/>
      </p:ext>
    </p:extLst>
  </p:cSld>
  <p:clrMapOvr>
    <a:masterClrMapping/>
  </p:clrMapOvr>
  <p:transition spd="slow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5384800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384800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245600" y="6591300"/>
            <a:ext cx="2540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2BFC5-C60D-4D3F-88BA-7ACBD1D300A2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4476835"/>
      </p:ext>
    </p:extLst>
  </p:cSld>
  <p:clrMapOvr>
    <a:masterClrMapping/>
  </p:clrMapOvr>
  <p:transition spd="slow"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9245600" y="6591300"/>
            <a:ext cx="2540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www.themegallery.com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FE26E-5CDD-41CE-BBE3-4ACF1A7C433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8786903"/>
      </p:ext>
    </p:extLst>
  </p:cSld>
  <p:clrMapOvr>
    <a:masterClrMapping/>
  </p:clrMapOvr>
  <p:transition spd="slow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9245600" y="6591300"/>
            <a:ext cx="2540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DA6D7-1BEF-4376-857E-A48AAD14395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1869515"/>
      </p:ext>
    </p:extLst>
  </p:cSld>
  <p:clrMapOvr>
    <a:masterClrMapping/>
  </p:clrMapOvr>
  <p:transition spd="slow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9245600" y="6591300"/>
            <a:ext cx="2540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www.themegallery.com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A86433-B616-4E06-864A-14A4BD9C8B2D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3960230"/>
      </p:ext>
    </p:extLst>
  </p:cSld>
  <p:clrMapOvr>
    <a:masterClrMapping/>
  </p:clrMapOvr>
  <p:transition spd="slow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3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5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3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245600" y="6591300"/>
            <a:ext cx="2540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778A4-124D-4AF4-8FA6-57E6EE3103E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6491546"/>
      </p:ext>
    </p:extLst>
  </p:cSld>
  <p:clrMapOvr>
    <a:masterClrMapping/>
  </p:clrMapOvr>
  <p:transition spd="slow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3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5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3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245600" y="6591300"/>
            <a:ext cx="2540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A42070-B54E-43FA-8EB4-6B3CCEB4574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2063740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91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91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9E7C-7A91-43F9-91C7-ED64EC79E379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F734-936C-48DF-BDDE-25608E30D7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92676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245600" y="6591300"/>
            <a:ext cx="2540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C0DF8-A377-40EF-96FF-9B9D72CBA8CA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614384"/>
      </p:ext>
    </p:extLst>
  </p:cSld>
  <p:clrMapOvr>
    <a:masterClrMapping/>
  </p:clrMapOvr>
  <p:transition spd="slow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28600"/>
            <a:ext cx="2743200" cy="617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8026400" cy="617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245600" y="6591300"/>
            <a:ext cx="2540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C52F5-9F29-4DFF-AC43-711982C56B6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1589105"/>
      </p:ext>
    </p:extLst>
  </p:cSld>
  <p:clrMapOvr>
    <a:masterClrMapping/>
  </p:clrMapOvr>
  <p:transition spd="slow"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28603"/>
            <a:ext cx="104648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219200"/>
            <a:ext cx="10972800" cy="51816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562725"/>
            <a:ext cx="2438400" cy="2286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245600" y="6591300"/>
            <a:ext cx="2540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008033" y="6551613"/>
            <a:ext cx="2844800" cy="228600"/>
          </a:xfrm>
        </p:spPr>
        <p:txBody>
          <a:bodyPr/>
          <a:lstStyle>
            <a:lvl1pPr>
              <a:defRPr/>
            </a:lvl1pPr>
          </a:lstStyle>
          <a:p>
            <a:fld id="{82B1771E-8053-44D1-84B6-63227DAACC6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0855743"/>
      </p:ext>
    </p:extLst>
  </p:cSld>
  <p:clrMapOvr>
    <a:masterClrMapping/>
  </p:clrMapOvr>
  <p:transition spd="slow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8"/>
          <p:cNvSpPr>
            <a:spLocks/>
          </p:cNvSpPr>
          <p:nvPr userDrawn="1"/>
        </p:nvSpPr>
        <p:spPr bwMode="gray">
          <a:xfrm>
            <a:off x="3" y="1000108"/>
            <a:ext cx="10818284" cy="5286412"/>
          </a:xfrm>
          <a:prstGeom prst="rect">
            <a:avLst/>
          </a:prstGeom>
          <a:gradFill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1224" y="285728"/>
            <a:ext cx="9334565" cy="566738"/>
          </a:xfrm>
        </p:spPr>
        <p:txBody>
          <a:bodyPr anchor="b">
            <a:normAutofit/>
          </a:bodyPr>
          <a:lstStyle>
            <a:lvl1pPr algn="ctr">
              <a:defRPr sz="2800" b="1">
                <a:solidFill>
                  <a:srgbClr val="C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15.02.2018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81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reeform 85"/>
          <p:cNvSpPr>
            <a:spLocks/>
          </p:cNvSpPr>
          <p:nvPr userDrawn="1"/>
        </p:nvSpPr>
        <p:spPr bwMode="gray">
          <a:xfrm>
            <a:off x="10795000" y="1000110"/>
            <a:ext cx="1397000" cy="5286411"/>
          </a:xfrm>
          <a:prstGeom prst="rect">
            <a:avLst/>
          </a:prstGeom>
          <a:gradFill rotWithShape="1">
            <a:gsLst>
              <a:gs pos="0">
                <a:srgbClr val="F9EEED"/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AutoShape 42"/>
          <p:cNvSpPr>
            <a:spLocks noChangeArrowheads="1"/>
          </p:cNvSpPr>
          <p:nvPr userDrawn="1"/>
        </p:nvSpPr>
        <p:spPr bwMode="gray">
          <a:xfrm rot="5400000">
            <a:off x="5810281" y="476260"/>
            <a:ext cx="571481" cy="12192000"/>
          </a:xfrm>
          <a:prstGeom prst="upArrow">
            <a:avLst>
              <a:gd name="adj1" fmla="val 47852"/>
              <a:gd name="adj2" fmla="val 68036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AutoShape 88"/>
          <p:cNvSpPr>
            <a:spLocks noChangeArrowheads="1"/>
          </p:cNvSpPr>
          <p:nvPr/>
        </p:nvSpPr>
        <p:spPr bwMode="gray">
          <a:xfrm rot="5400000">
            <a:off x="5548342" y="881054"/>
            <a:ext cx="428604" cy="11525288"/>
          </a:xfrm>
          <a:prstGeom prst="upArrow">
            <a:avLst>
              <a:gd name="adj1" fmla="val 47852"/>
              <a:gd name="adj2" fmla="val 62396"/>
            </a:avLst>
          </a:prstGeom>
          <a:solidFill>
            <a:schemeClr val="folHlink">
              <a:alpha val="39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4" name="AutoShape 44"/>
          <p:cNvSpPr>
            <a:spLocks noChangeArrowheads="1"/>
          </p:cNvSpPr>
          <p:nvPr userDrawn="1"/>
        </p:nvSpPr>
        <p:spPr bwMode="gray">
          <a:xfrm rot="5400000">
            <a:off x="5417360" y="726299"/>
            <a:ext cx="500066" cy="11334787"/>
          </a:xfrm>
          <a:prstGeom prst="upArrow">
            <a:avLst>
              <a:gd name="adj1" fmla="val 47852"/>
              <a:gd name="adj2" fmla="val 94941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85709" y="6286536"/>
            <a:ext cx="10953827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900" b="1" kern="0" dirty="0" smtClean="0">
                <a:solidFill>
                  <a:prstClr val="white"/>
                </a:solidFill>
              </a:rPr>
              <a:t>Региональный центр экспертной оценки педагогической деятельности</a:t>
            </a:r>
            <a:endParaRPr lang="ru-RU" sz="1900" dirty="0">
              <a:solidFill>
                <a:prstClr val="black"/>
              </a:solidFill>
            </a:endParaRPr>
          </a:p>
        </p:txBody>
      </p:sp>
      <p:grpSp>
        <p:nvGrpSpPr>
          <p:cNvPr id="3" name="Группа 15"/>
          <p:cNvGrpSpPr/>
          <p:nvPr userDrawn="1"/>
        </p:nvGrpSpPr>
        <p:grpSpPr>
          <a:xfrm>
            <a:off x="0" y="0"/>
            <a:ext cx="2235200" cy="952480"/>
            <a:chOff x="0" y="0"/>
            <a:chExt cx="1676400" cy="952480"/>
          </a:xfrm>
        </p:grpSpPr>
        <p:grpSp>
          <p:nvGrpSpPr>
            <p:cNvPr id="4" name="Группа 14"/>
            <p:cNvGrpSpPr/>
            <p:nvPr userDrawn="1"/>
          </p:nvGrpSpPr>
          <p:grpSpPr>
            <a:xfrm>
              <a:off x="0" y="0"/>
              <a:ext cx="1676400" cy="952480"/>
              <a:chOff x="0" y="0"/>
              <a:chExt cx="1676400" cy="952480"/>
            </a:xfrm>
          </p:grpSpPr>
          <p:grpSp>
            <p:nvGrpSpPr>
              <p:cNvPr id="7" name="Группа 13"/>
              <p:cNvGrpSpPr/>
              <p:nvPr userDrawn="1"/>
            </p:nvGrpSpPr>
            <p:grpSpPr>
              <a:xfrm>
                <a:off x="0" y="0"/>
                <a:ext cx="1676400" cy="806428"/>
                <a:chOff x="0" y="0"/>
                <a:chExt cx="1676400" cy="806428"/>
              </a:xfrm>
            </p:grpSpPr>
            <p:sp>
              <p:nvSpPr>
                <p:cNvPr id="21" name="AutoShape 20"/>
                <p:cNvSpPr>
                  <a:spLocks noChangeArrowheads="1"/>
                </p:cNvSpPr>
                <p:nvPr/>
              </p:nvSpPr>
              <p:spPr bwMode="gray">
                <a:xfrm rot="5400000">
                  <a:off x="577850" y="-292122"/>
                  <a:ext cx="520700" cy="1676400"/>
                </a:xfrm>
                <a:prstGeom prst="upArrow">
                  <a:avLst>
                    <a:gd name="adj1" fmla="val 47852"/>
                    <a:gd name="adj2" fmla="val 60411"/>
                  </a:avLst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" name="AutoShape 21"/>
                <p:cNvSpPr>
                  <a:spLocks noChangeArrowheads="1"/>
                </p:cNvSpPr>
                <p:nvPr/>
              </p:nvSpPr>
              <p:spPr bwMode="gray">
                <a:xfrm rot="5400000">
                  <a:off x="268289" y="-268287"/>
                  <a:ext cx="682625" cy="1219200"/>
                </a:xfrm>
                <a:prstGeom prst="upArrow">
                  <a:avLst>
                    <a:gd name="adj1" fmla="val 44657"/>
                    <a:gd name="adj2" fmla="val 52325"/>
                  </a:avLst>
                </a:prstGeom>
                <a:solidFill>
                  <a:srgbClr val="F6831A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0" name="AutoShape 22"/>
              <p:cNvSpPr>
                <a:spLocks noChangeArrowheads="1"/>
              </p:cNvSpPr>
              <p:nvPr/>
            </p:nvSpPr>
            <p:spPr bwMode="gray">
              <a:xfrm rot="5400000">
                <a:off x="415131" y="156349"/>
                <a:ext cx="381000" cy="1211262"/>
              </a:xfrm>
              <a:prstGeom prst="upArrow">
                <a:avLst>
                  <a:gd name="adj1" fmla="val 47852"/>
                  <a:gd name="adj2" fmla="val 59654"/>
                </a:avLst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8" name="AutoShape 23"/>
            <p:cNvSpPr>
              <a:spLocks noChangeArrowheads="1"/>
            </p:cNvSpPr>
            <p:nvPr/>
          </p:nvSpPr>
          <p:spPr bwMode="gray">
            <a:xfrm rot="5400000">
              <a:off x="101600" y="398442"/>
              <a:ext cx="273050" cy="476250"/>
            </a:xfrm>
            <a:prstGeom prst="upArrow">
              <a:avLst>
                <a:gd name="adj1" fmla="val 38870"/>
                <a:gd name="adj2" fmla="val 62468"/>
              </a:avLst>
            </a:prstGeom>
            <a:solidFill>
              <a:srgbClr val="F6831A">
                <a:alpha val="60001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064574531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5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5457A-63AC-48C1-A7B1-7CE2E4C0CF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8CB0D-091B-4631-B127-FC5D836B0D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2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06BA0-E04D-4495-A7F6-5C051AB5D2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2FE0B-5456-4862-95A5-9088814EAC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8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8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0D689-EA82-48F5-BCB1-D120F6874E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D8C41-2981-4020-A3C0-16D0CE9E75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30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12" y="3132698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98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9E7C-7A91-43F9-91C7-ED64EC79E379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F734-936C-48DF-BDDE-25608E30D7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32220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A7B5D-5B8D-414B-AE66-6B1A6E894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7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553BE-0202-46CC-9EAB-B98165E817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2D9DF-3950-4DB2-82EF-35DAD5FF4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BE857-3D41-4137-A45F-C596CF36FA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63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63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4A21C-5CE0-4843-B831-23AB1F0D27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11684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765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743200" y="1143000"/>
            <a:ext cx="8839200" cy="2209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766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962400"/>
            <a:ext cx="9144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1217084" y="6251575"/>
            <a:ext cx="25400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4472517" y="6248400"/>
            <a:ext cx="38608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6CF70-C8DB-4F44-BE0B-5F461440A8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1ECCD-AB63-4DEA-8E70-2434D45785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2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27BDA-1B5C-4118-90E8-A4083AB939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9200" y="1600206"/>
            <a:ext cx="508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02400" y="1600206"/>
            <a:ext cx="508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C8834-034D-4E5D-9931-BC2935602B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8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8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0B771-9128-469F-9B26-09A6D663CF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9E7C-7A91-43F9-91C7-ED64EC79E379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F734-936C-48DF-BDDE-25608E30D7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773167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008F3-69D4-480D-8231-CEF3775532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1CD08-C10A-4E17-A949-8153EB363F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7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6787A-365E-4AC4-A198-A6860B4FD2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2AD76-0287-4722-BFFD-173FD51299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6F145-AC1B-457F-8122-C925DA6EEE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91600" y="277813"/>
            <a:ext cx="25908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277813"/>
            <a:ext cx="75692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9582B-8522-4D64-9045-92DDCCC5D2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11684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765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743200" y="1143000"/>
            <a:ext cx="8839200" cy="2209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766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962400"/>
            <a:ext cx="9144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1217084" y="6251575"/>
            <a:ext cx="25400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4472517" y="6248400"/>
            <a:ext cx="38608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6CF70-C8DB-4F44-BE0B-5F461440A8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1ECCD-AB63-4DEA-8E70-2434D45785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1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27BDA-1B5C-4118-90E8-A4083AB939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9200" y="1600206"/>
            <a:ext cx="508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02400" y="1600206"/>
            <a:ext cx="508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C8834-034D-4E5D-9931-BC2935602B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9E7C-7A91-43F9-91C7-ED64EC79E379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F734-936C-48DF-BDDE-25608E30D7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57721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8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0B771-9128-469F-9B26-09A6D663CF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008F3-69D4-480D-8231-CEF3775532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1CD08-C10A-4E17-A949-8153EB363F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6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6787A-365E-4AC4-A198-A6860B4FD2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2AD76-0287-4722-BFFD-173FD51299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6F145-AC1B-457F-8122-C925DA6EEE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91600" y="277813"/>
            <a:ext cx="25908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277813"/>
            <a:ext cx="75692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9582B-8522-4D64-9045-92DDCCC5D2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11684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765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743200" y="1143000"/>
            <a:ext cx="8839200" cy="2209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766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962400"/>
            <a:ext cx="9144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1217084" y="6251575"/>
            <a:ext cx="25400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4472517" y="6248400"/>
            <a:ext cx="38608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6CF70-C8DB-4F44-BE0B-5F461440A8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1ECCD-AB63-4DEA-8E70-2434D45785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27BDA-1B5C-4118-90E8-A4083AB939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1" y="746764"/>
            <a:ext cx="6510619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231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9E7C-7A91-43F9-91C7-ED64EC79E379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F734-936C-48DF-BDDE-25608E30D7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364950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9200" y="1600206"/>
            <a:ext cx="508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02400" y="1600206"/>
            <a:ext cx="508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C8834-034D-4E5D-9931-BC2935602B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0B771-9128-469F-9B26-09A6D663CF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008F3-69D4-480D-8231-CEF3775532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1CD08-C10A-4E17-A949-8153EB363F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6787A-365E-4AC4-A198-A6860B4FD2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2AD76-0287-4722-BFFD-173FD51299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6F145-AC1B-457F-8122-C925DA6EEE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91600" y="277813"/>
            <a:ext cx="25908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277813"/>
            <a:ext cx="75692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9582B-8522-4D64-9045-92DDCCC5D2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11684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765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743200" y="1143000"/>
            <a:ext cx="8839200" cy="2209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766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962400"/>
            <a:ext cx="9144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1217084" y="6251575"/>
            <a:ext cx="25400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4472517" y="6248400"/>
            <a:ext cx="38608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6CF70-C8DB-4F44-BE0B-5F461440A8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1ECCD-AB63-4DEA-8E70-2434D45785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7" y="751248"/>
            <a:ext cx="3644963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231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9E7C-7A91-43F9-91C7-ED64EC79E379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F734-936C-48DF-BDDE-25608E30D7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625682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27BDA-1B5C-4118-90E8-A4083AB939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9200" y="1600203"/>
            <a:ext cx="508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02400" y="1600203"/>
            <a:ext cx="508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C8834-034D-4E5D-9931-BC2935602B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0B771-9128-469F-9B26-09A6D663CF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008F3-69D4-480D-8231-CEF3775532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1CD08-C10A-4E17-A949-8153EB363F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6787A-365E-4AC4-A198-A6860B4FD2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2AD76-0287-4722-BFFD-173FD51299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6F145-AC1B-457F-8122-C925DA6EEE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91600" y="277813"/>
            <a:ext cx="25908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277813"/>
            <a:ext cx="75692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9582B-8522-4D64-9045-92DDCCC5D2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3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92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82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09E7C-7A91-43F9-91C7-ED64EC79E379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77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3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3F734-936C-48DF-BDDE-25608E30D7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070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Freeform 99"/>
          <p:cNvSpPr>
            <a:spLocks/>
          </p:cNvSpPr>
          <p:nvPr/>
        </p:nvSpPr>
        <p:spPr bwMode="gray">
          <a:xfrm>
            <a:off x="-2118" y="6413500"/>
            <a:ext cx="5607051" cy="444500"/>
          </a:xfrm>
          <a:custGeom>
            <a:avLst/>
            <a:gdLst>
              <a:gd name="T0" fmla="*/ 2649 w 2649"/>
              <a:gd name="T1" fmla="*/ 280 h 280"/>
              <a:gd name="T2" fmla="*/ 1337 w 2649"/>
              <a:gd name="T3" fmla="*/ 184 h 280"/>
              <a:gd name="T4" fmla="*/ 1 w 2649"/>
              <a:gd name="T5" fmla="*/ 0 h 280"/>
              <a:gd name="T6" fmla="*/ 0 w 2649"/>
              <a:gd name="T7" fmla="*/ 279 h 280"/>
              <a:gd name="T8" fmla="*/ 2649 w 2649"/>
              <a:gd name="T9" fmla="*/ 28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49" h="280">
                <a:moveTo>
                  <a:pt x="2649" y="280"/>
                </a:moveTo>
                <a:cubicBezTo>
                  <a:pt x="2211" y="248"/>
                  <a:pt x="2061" y="246"/>
                  <a:pt x="1337" y="184"/>
                </a:cubicBezTo>
                <a:cubicBezTo>
                  <a:pt x="610" y="123"/>
                  <a:pt x="9" y="0"/>
                  <a:pt x="1" y="0"/>
                </a:cubicBezTo>
                <a:lnTo>
                  <a:pt x="0" y="279"/>
                </a:lnTo>
                <a:lnTo>
                  <a:pt x="2649" y="28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124" name="Freeform 100"/>
          <p:cNvSpPr>
            <a:spLocks/>
          </p:cNvSpPr>
          <p:nvPr/>
        </p:nvSpPr>
        <p:spPr bwMode="gray">
          <a:xfrm>
            <a:off x="6576487" y="6337300"/>
            <a:ext cx="5615516" cy="520700"/>
          </a:xfrm>
          <a:custGeom>
            <a:avLst/>
            <a:gdLst>
              <a:gd name="T0" fmla="*/ 0 w 2653"/>
              <a:gd name="T1" fmla="*/ 328 h 328"/>
              <a:gd name="T2" fmla="*/ 1321 w 2653"/>
              <a:gd name="T3" fmla="*/ 224 h 328"/>
              <a:gd name="T4" fmla="*/ 2653 w 2653"/>
              <a:gd name="T5" fmla="*/ 0 h 328"/>
              <a:gd name="T6" fmla="*/ 2653 w 2653"/>
              <a:gd name="T7" fmla="*/ 328 h 328"/>
              <a:gd name="T8" fmla="*/ 0 w 2653"/>
              <a:gd name="T9" fmla="*/ 328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53" h="328">
                <a:moveTo>
                  <a:pt x="0" y="328"/>
                </a:moveTo>
                <a:cubicBezTo>
                  <a:pt x="428" y="297"/>
                  <a:pt x="612" y="285"/>
                  <a:pt x="1321" y="224"/>
                </a:cubicBezTo>
                <a:cubicBezTo>
                  <a:pt x="2031" y="163"/>
                  <a:pt x="2595" y="29"/>
                  <a:pt x="2653" y="0"/>
                </a:cubicBezTo>
                <a:lnTo>
                  <a:pt x="2653" y="328"/>
                </a:lnTo>
                <a:lnTo>
                  <a:pt x="0" y="328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rgbClr val="911F40"/>
              </a:gs>
            </a:gsLst>
            <a:lin ang="0" scaled="1"/>
          </a:grad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126" name="Freeform 102"/>
          <p:cNvSpPr>
            <a:spLocks/>
          </p:cNvSpPr>
          <p:nvPr/>
        </p:nvSpPr>
        <p:spPr bwMode="gray">
          <a:xfrm>
            <a:off x="6685469" y="792195"/>
            <a:ext cx="5506553" cy="620613"/>
          </a:xfrm>
          <a:custGeom>
            <a:avLst/>
            <a:gdLst>
              <a:gd name="T0" fmla="*/ 0 w 2624"/>
              <a:gd name="T1" fmla="*/ 8 h 280"/>
              <a:gd name="T2" fmla="*/ 1288 w 2624"/>
              <a:gd name="T3" fmla="*/ 120 h 280"/>
              <a:gd name="T4" fmla="*/ 2624 w 2624"/>
              <a:gd name="T5" fmla="*/ 280 h 280"/>
              <a:gd name="T6" fmla="*/ 2624 w 2624"/>
              <a:gd name="T7" fmla="*/ 0 h 280"/>
              <a:gd name="T8" fmla="*/ 0 w 2624"/>
              <a:gd name="T9" fmla="*/ 8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24" h="280">
                <a:moveTo>
                  <a:pt x="0" y="8"/>
                </a:moveTo>
                <a:cubicBezTo>
                  <a:pt x="438" y="40"/>
                  <a:pt x="564" y="59"/>
                  <a:pt x="1288" y="120"/>
                </a:cubicBezTo>
                <a:cubicBezTo>
                  <a:pt x="2015" y="181"/>
                  <a:pt x="2616" y="280"/>
                  <a:pt x="2624" y="280"/>
                </a:cubicBezTo>
                <a:lnTo>
                  <a:pt x="2624" y="0"/>
                </a:lnTo>
                <a:lnTo>
                  <a:pt x="0" y="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19200"/>
            <a:ext cx="109728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09600" y="6562725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5008033" y="6551613"/>
            <a:ext cx="284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A88439-92AA-4852-8971-DC08103648B6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28603"/>
            <a:ext cx="104648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28" name="Freeform 104"/>
          <p:cNvSpPr>
            <a:spLocks/>
          </p:cNvSpPr>
          <p:nvPr/>
        </p:nvSpPr>
        <p:spPr bwMode="gray">
          <a:xfrm flipH="1">
            <a:off x="-8" y="764737"/>
            <a:ext cx="6085152" cy="648071"/>
          </a:xfrm>
          <a:custGeom>
            <a:avLst/>
            <a:gdLst>
              <a:gd name="T0" fmla="*/ 0 w 2096"/>
              <a:gd name="T1" fmla="*/ 16 h 280"/>
              <a:gd name="T2" fmla="*/ 1000 w 2096"/>
              <a:gd name="T3" fmla="*/ 104 h 280"/>
              <a:gd name="T4" fmla="*/ 2096 w 2096"/>
              <a:gd name="T5" fmla="*/ 280 h 280"/>
              <a:gd name="T6" fmla="*/ 2096 w 2096"/>
              <a:gd name="T7" fmla="*/ 0 h 280"/>
              <a:gd name="T8" fmla="*/ 0 w 2096"/>
              <a:gd name="T9" fmla="*/ 16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6" h="280">
                <a:moveTo>
                  <a:pt x="0" y="16"/>
                </a:moveTo>
                <a:cubicBezTo>
                  <a:pt x="352" y="48"/>
                  <a:pt x="418" y="43"/>
                  <a:pt x="1000" y="104"/>
                </a:cubicBezTo>
                <a:cubicBezTo>
                  <a:pt x="1584" y="165"/>
                  <a:pt x="2048" y="251"/>
                  <a:pt x="2096" y="280"/>
                </a:cubicBezTo>
                <a:lnTo>
                  <a:pt x="2096" y="0"/>
                </a:lnTo>
                <a:lnTo>
                  <a:pt x="0" y="16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" name="Нижний колонтитул 4"/>
          <p:cNvSpPr txBox="1">
            <a:spLocks/>
          </p:cNvSpPr>
          <p:nvPr/>
        </p:nvSpPr>
        <p:spPr>
          <a:xfrm>
            <a:off x="10102139" y="6587381"/>
            <a:ext cx="2137463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prstClr val="black"/>
                </a:solidFill>
              </a:rPr>
              <a:t>http://mo.mosreg.ru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21709" y="33"/>
            <a:ext cx="12213709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3" name="Picture 6" descr="Российская Государственная Символика 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9551281" y="225121"/>
            <a:ext cx="2688299" cy="766733"/>
          </a:xfrm>
          <a:prstGeom prst="rect">
            <a:avLst/>
          </a:prstGeom>
          <a:noFill/>
        </p:spPr>
      </p:pic>
      <p:pic>
        <p:nvPicPr>
          <p:cNvPr id="14" name="Picture 2" descr="Герб Московской области Геральдика.ру"/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BEBA8EAE-BF5A-486C-A8C5-ECC9F3942E4B}">
                <a14:imgProps xmlns="" xmlns:a14="http://schemas.microsoft.com/office/drawing/2010/main">
                  <a14:imgLayer r:embed="rId1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20849" y="131002"/>
            <a:ext cx="1100041" cy="95497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</p:sldLayoutIdLst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Freeform 99"/>
          <p:cNvSpPr>
            <a:spLocks/>
          </p:cNvSpPr>
          <p:nvPr/>
        </p:nvSpPr>
        <p:spPr bwMode="gray">
          <a:xfrm>
            <a:off x="-2118" y="6413500"/>
            <a:ext cx="5607051" cy="444500"/>
          </a:xfrm>
          <a:custGeom>
            <a:avLst/>
            <a:gdLst>
              <a:gd name="T0" fmla="*/ 2649 w 2649"/>
              <a:gd name="T1" fmla="*/ 280 h 280"/>
              <a:gd name="T2" fmla="*/ 1337 w 2649"/>
              <a:gd name="T3" fmla="*/ 184 h 280"/>
              <a:gd name="T4" fmla="*/ 1 w 2649"/>
              <a:gd name="T5" fmla="*/ 0 h 280"/>
              <a:gd name="T6" fmla="*/ 0 w 2649"/>
              <a:gd name="T7" fmla="*/ 279 h 280"/>
              <a:gd name="T8" fmla="*/ 2649 w 2649"/>
              <a:gd name="T9" fmla="*/ 28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49" h="280">
                <a:moveTo>
                  <a:pt x="2649" y="280"/>
                </a:moveTo>
                <a:cubicBezTo>
                  <a:pt x="2211" y="248"/>
                  <a:pt x="2061" y="246"/>
                  <a:pt x="1337" y="184"/>
                </a:cubicBezTo>
                <a:cubicBezTo>
                  <a:pt x="610" y="123"/>
                  <a:pt x="9" y="0"/>
                  <a:pt x="1" y="0"/>
                </a:cubicBezTo>
                <a:lnTo>
                  <a:pt x="0" y="279"/>
                </a:lnTo>
                <a:lnTo>
                  <a:pt x="2649" y="28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124" name="Freeform 100"/>
          <p:cNvSpPr>
            <a:spLocks/>
          </p:cNvSpPr>
          <p:nvPr/>
        </p:nvSpPr>
        <p:spPr bwMode="gray">
          <a:xfrm>
            <a:off x="6576487" y="6337300"/>
            <a:ext cx="5615516" cy="520700"/>
          </a:xfrm>
          <a:custGeom>
            <a:avLst/>
            <a:gdLst>
              <a:gd name="T0" fmla="*/ 0 w 2653"/>
              <a:gd name="T1" fmla="*/ 328 h 328"/>
              <a:gd name="T2" fmla="*/ 1321 w 2653"/>
              <a:gd name="T3" fmla="*/ 224 h 328"/>
              <a:gd name="T4" fmla="*/ 2653 w 2653"/>
              <a:gd name="T5" fmla="*/ 0 h 328"/>
              <a:gd name="T6" fmla="*/ 2653 w 2653"/>
              <a:gd name="T7" fmla="*/ 328 h 328"/>
              <a:gd name="T8" fmla="*/ 0 w 2653"/>
              <a:gd name="T9" fmla="*/ 328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53" h="328">
                <a:moveTo>
                  <a:pt x="0" y="328"/>
                </a:moveTo>
                <a:cubicBezTo>
                  <a:pt x="428" y="297"/>
                  <a:pt x="612" y="285"/>
                  <a:pt x="1321" y="224"/>
                </a:cubicBezTo>
                <a:cubicBezTo>
                  <a:pt x="2031" y="163"/>
                  <a:pt x="2595" y="29"/>
                  <a:pt x="2653" y="0"/>
                </a:cubicBezTo>
                <a:lnTo>
                  <a:pt x="2653" y="328"/>
                </a:lnTo>
                <a:lnTo>
                  <a:pt x="0" y="328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rgbClr val="911F40"/>
              </a:gs>
            </a:gsLst>
            <a:lin ang="0" scaled="1"/>
          </a:grad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126" name="Freeform 102"/>
          <p:cNvSpPr>
            <a:spLocks/>
          </p:cNvSpPr>
          <p:nvPr/>
        </p:nvSpPr>
        <p:spPr bwMode="gray">
          <a:xfrm>
            <a:off x="6685468" y="792193"/>
            <a:ext cx="5506553" cy="620613"/>
          </a:xfrm>
          <a:custGeom>
            <a:avLst/>
            <a:gdLst>
              <a:gd name="T0" fmla="*/ 0 w 2624"/>
              <a:gd name="T1" fmla="*/ 8 h 280"/>
              <a:gd name="T2" fmla="*/ 1288 w 2624"/>
              <a:gd name="T3" fmla="*/ 120 h 280"/>
              <a:gd name="T4" fmla="*/ 2624 w 2624"/>
              <a:gd name="T5" fmla="*/ 280 h 280"/>
              <a:gd name="T6" fmla="*/ 2624 w 2624"/>
              <a:gd name="T7" fmla="*/ 0 h 280"/>
              <a:gd name="T8" fmla="*/ 0 w 2624"/>
              <a:gd name="T9" fmla="*/ 8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24" h="280">
                <a:moveTo>
                  <a:pt x="0" y="8"/>
                </a:moveTo>
                <a:cubicBezTo>
                  <a:pt x="438" y="40"/>
                  <a:pt x="564" y="59"/>
                  <a:pt x="1288" y="120"/>
                </a:cubicBezTo>
                <a:cubicBezTo>
                  <a:pt x="2015" y="181"/>
                  <a:pt x="2616" y="280"/>
                  <a:pt x="2624" y="280"/>
                </a:cubicBezTo>
                <a:lnTo>
                  <a:pt x="2624" y="0"/>
                </a:lnTo>
                <a:lnTo>
                  <a:pt x="0" y="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19200"/>
            <a:ext cx="109728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09600" y="6562725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5008033" y="6551613"/>
            <a:ext cx="284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A88439-92AA-4852-8971-DC08103648B6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28603"/>
            <a:ext cx="104648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28" name="Freeform 104"/>
          <p:cNvSpPr>
            <a:spLocks/>
          </p:cNvSpPr>
          <p:nvPr/>
        </p:nvSpPr>
        <p:spPr bwMode="gray">
          <a:xfrm flipH="1">
            <a:off x="-8" y="764735"/>
            <a:ext cx="6085152" cy="648071"/>
          </a:xfrm>
          <a:custGeom>
            <a:avLst/>
            <a:gdLst>
              <a:gd name="T0" fmla="*/ 0 w 2096"/>
              <a:gd name="T1" fmla="*/ 16 h 280"/>
              <a:gd name="T2" fmla="*/ 1000 w 2096"/>
              <a:gd name="T3" fmla="*/ 104 h 280"/>
              <a:gd name="T4" fmla="*/ 2096 w 2096"/>
              <a:gd name="T5" fmla="*/ 280 h 280"/>
              <a:gd name="T6" fmla="*/ 2096 w 2096"/>
              <a:gd name="T7" fmla="*/ 0 h 280"/>
              <a:gd name="T8" fmla="*/ 0 w 2096"/>
              <a:gd name="T9" fmla="*/ 16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6" h="280">
                <a:moveTo>
                  <a:pt x="0" y="16"/>
                </a:moveTo>
                <a:cubicBezTo>
                  <a:pt x="352" y="48"/>
                  <a:pt x="418" y="43"/>
                  <a:pt x="1000" y="104"/>
                </a:cubicBezTo>
                <a:cubicBezTo>
                  <a:pt x="1584" y="165"/>
                  <a:pt x="2048" y="251"/>
                  <a:pt x="2096" y="280"/>
                </a:cubicBezTo>
                <a:lnTo>
                  <a:pt x="2096" y="0"/>
                </a:lnTo>
                <a:lnTo>
                  <a:pt x="0" y="16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" name="Нижний колонтитул 4"/>
          <p:cNvSpPr txBox="1">
            <a:spLocks/>
          </p:cNvSpPr>
          <p:nvPr/>
        </p:nvSpPr>
        <p:spPr>
          <a:xfrm>
            <a:off x="10102138" y="6587381"/>
            <a:ext cx="2137463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prstClr val="black"/>
                </a:solidFill>
              </a:rPr>
              <a:t>http://mo.mosreg.ru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21709" y="31"/>
            <a:ext cx="12213709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3" name="Picture 6" descr="Российская Государственная Символика 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9551281" y="225119"/>
            <a:ext cx="2688299" cy="766733"/>
          </a:xfrm>
          <a:prstGeom prst="rect">
            <a:avLst/>
          </a:prstGeom>
          <a:noFill/>
        </p:spPr>
      </p:pic>
      <p:pic>
        <p:nvPicPr>
          <p:cNvPr id="14" name="Picture 2" descr="Герб Московской области Геральдика.ру"/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BEBA8EAE-BF5A-486C-A8C5-ECC9F3942E4B}">
                <a14:imgProps xmlns="" xmlns:a14="http://schemas.microsoft.com/office/drawing/2010/main">
                  <a14:imgLayer r:embed="rId1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20848" y="131000"/>
            <a:ext cx="1100041" cy="95497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</p:sldLayoutIdLst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D581633-D65D-4CD0-BA88-3ED483729A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11582400" cy="4876800"/>
            <a:chOff x="0" y="0"/>
            <a:chExt cx="5472" cy="307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3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277813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00206"/>
            <a:ext cx="103632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66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6251575"/>
            <a:ext cx="264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0400" y="62484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371FCB0E-6954-4162-BE78-A3DAF67971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0" y="4876800"/>
            <a:ext cx="8128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11582400" cy="4876800"/>
            <a:chOff x="0" y="0"/>
            <a:chExt cx="5472" cy="307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3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277813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00206"/>
            <a:ext cx="103632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66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6251575"/>
            <a:ext cx="264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0400" y="62484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371FCB0E-6954-4162-BE78-A3DAF67971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0" y="4876800"/>
            <a:ext cx="8128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11582400" cy="4876800"/>
            <a:chOff x="0" y="0"/>
            <a:chExt cx="5472" cy="307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3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277813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00206"/>
            <a:ext cx="103632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66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6251575"/>
            <a:ext cx="264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0400" y="62484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371FCB0E-6954-4162-BE78-A3DAF67971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0" y="4876800"/>
            <a:ext cx="8128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11582400" cy="4876800"/>
            <a:chOff x="0" y="0"/>
            <a:chExt cx="5472" cy="307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3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277813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00203"/>
            <a:ext cx="103632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66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6251575"/>
            <a:ext cx="264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0400" y="62484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371FCB0E-6954-4162-BE78-A3DAF67971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0" y="4876800"/>
            <a:ext cx="8128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yandex.ru/yandsearch?source=psearch&amp;uinfo=sw-1663-sh-923-fw-1438-fh-598-pd-1&amp;p=8&amp;text=%D0%B7%D0%B0%D0%BA%D0%BE%D0%BD%20%D0%BE%D0%B1%20%D0%BE%D0%B1%D1%80%D0%B0%D0%B7%D0%BE%D0%B2%D0%B0%D0%BD%D0%B8%D0%B8%202013&amp;pos=246&amp;lr=213&amp;rpt=simage&amp;img_url=http://for-um.ru/uploads/posts/2013-06/1370418954_ob_obrazovanii_v_rossiyskoy_federacii.jpg" TargetMode="Externa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0.jpeg"/><Relationship Id="rId4" Type="http://schemas.openxmlformats.org/officeDocument/2006/relationships/hyperlink" Target="http://images.yandex.ru/yandsearch?like=http://news.mail.ru/prev670x400/pic/f0/22/image11679665_c9ef13eb7c4f5b22608a6a0ccd980cd6.jpg&amp;text=%D0%BF%D1%80%D0%BE%D0%B3%D1%80%D0%B0%D0%BC%D0%BC%D0%B0%20%D1%80%D0%B0%D0%B7%D0%B2%D0%B8%D1%82%D0%B8%D1%8F%20%D0%BE%D0%B1%D1%80%D0%B0%D0%B7%D0%BE%D0%B2%D0%B0%D0%BD%D0%B8%D1%8F&amp;pos=2&amp;uinfo=sw-1663-sh-923-fw-1621-fh-598-pd-1&amp;rpt=simage&amp;img_url=http://ulyanovsk.er.ru/media/userdata/news/2012/11/10/80286842528b30e5d4425bd89be696f0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yandex.ru/yandsearch?source=psearch&amp;uinfo=sw-1663-sh-923-fw-1438-fh-598-pd-1&amp;p=8&amp;text=%D0%B7%D0%B0%D0%BA%D0%BE%D0%BD%20%D0%BE%D0%B1%20%D0%BE%D0%B1%D1%80%D0%B0%D0%B7%D0%BE%D0%B2%D0%B0%D0%BD%D0%B8%D0%B8%202013&amp;pos=246&amp;lr=213&amp;rpt=simage&amp;img_url=http://for-um.ru/uploads/posts/2013-06/1370418954_ob_obrazovanii_v_rossiyskoy_federacii.jpg" TargetMode="Externa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0.jpeg"/><Relationship Id="rId4" Type="http://schemas.openxmlformats.org/officeDocument/2006/relationships/hyperlink" Target="http://images.yandex.ru/yandsearch?like=http://news.mail.ru/prev670x400/pic/f0/22/image11679665_c9ef13eb7c4f5b22608a6a0ccd980cd6.jpg&amp;text=%D0%BF%D1%80%D0%BE%D0%B3%D1%80%D0%B0%D0%BC%D0%BC%D0%B0%20%D1%80%D0%B0%D0%B7%D0%B2%D0%B8%D1%82%D0%B8%D1%8F%20%D0%BE%D0%B1%D1%80%D0%B0%D0%B7%D0%BE%D0%B2%D0%B0%D0%BD%D0%B8%D1%8F&amp;pos=2&amp;uinfo=sw-1663-sh-923-fw-1621-fh-598-pd-1&amp;rpt=simage&amp;img_url=http://ulyanovsk.er.ru/media/userdata/news/2012/11/10/80286842528b30e5d4425bd89be696f0.jp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yandex.ru/yandsearch?source=psearch&amp;uinfo=sw-1663-sh-923-fw-1438-fh-598-pd-1&amp;p=8&amp;text=%D0%B7%D0%B0%D0%BA%D0%BE%D0%BD%20%D0%BE%D0%B1%20%D0%BE%D0%B1%D1%80%D0%B0%D0%B7%D0%BE%D0%B2%D0%B0%D0%BD%D0%B8%D0%B8%202013&amp;pos=246&amp;lr=213&amp;rpt=simage&amp;img_url=http://for-um.ru/uploads/posts/2013-06/1370418954_ob_obrazovanii_v_rossiyskoy_federacii.jpg" TargetMode="Externa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0.jpeg"/><Relationship Id="rId4" Type="http://schemas.openxmlformats.org/officeDocument/2006/relationships/hyperlink" Target="http://images.yandex.ru/yandsearch?like=http://news.mail.ru/prev670x400/pic/f0/22/image11679665_c9ef13eb7c4f5b22608a6a0ccd980cd6.jpg&amp;text=%D0%BF%D1%80%D0%BE%D0%B3%D1%80%D0%B0%D0%BC%D0%BC%D0%B0%20%D1%80%D0%B0%D0%B7%D0%B2%D0%B8%D1%82%D0%B8%D1%8F%20%D0%BE%D0%B1%D1%80%D0%B0%D0%B7%D0%BE%D0%B2%D0%B0%D0%BD%D0%B8%D1%8F&amp;pos=2&amp;uinfo=sw-1663-sh-923-fw-1621-fh-598-pd-1&amp;rpt=simage&amp;img_url=http://ulyanovsk.er.ru/media/userdata/news/2012/11/10/80286842528b30e5d4425bd89be696f0.jpg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QuickStyle" Target="../diagrams/quickStyle4.xml"/><Relationship Id="rId18" Type="http://schemas.openxmlformats.org/officeDocument/2006/relationships/diagramColors" Target="../diagrams/colors5.xml"/><Relationship Id="rId26" Type="http://schemas.openxmlformats.org/officeDocument/2006/relationships/diagramColors" Target="../diagrams/colors7.xml"/><Relationship Id="rId3" Type="http://schemas.openxmlformats.org/officeDocument/2006/relationships/diagramData" Target="../diagrams/data2.xml"/><Relationship Id="rId21" Type="http://schemas.openxmlformats.org/officeDocument/2006/relationships/diagramQuickStyle" Target="../diagrams/quickStyle6.xml"/><Relationship Id="rId7" Type="http://schemas.openxmlformats.org/officeDocument/2006/relationships/diagramData" Target="../diagrams/data3.xml"/><Relationship Id="rId12" Type="http://schemas.openxmlformats.org/officeDocument/2006/relationships/diagramLayout" Target="../diagrams/layout4.xml"/><Relationship Id="rId17" Type="http://schemas.openxmlformats.org/officeDocument/2006/relationships/diagramQuickStyle" Target="../diagrams/quickStyle5.xml"/><Relationship Id="rId25" Type="http://schemas.openxmlformats.org/officeDocument/2006/relationships/diagramQuickStyle" Target="../diagrams/quickStyle7.xml"/><Relationship Id="rId2" Type="http://schemas.openxmlformats.org/officeDocument/2006/relationships/notesSlide" Target="../notesSlides/notesSlide12.xml"/><Relationship Id="rId16" Type="http://schemas.openxmlformats.org/officeDocument/2006/relationships/diagramLayout" Target="../diagrams/layout5.xml"/><Relationship Id="rId20" Type="http://schemas.openxmlformats.org/officeDocument/2006/relationships/diagramLayout" Target="../diagrams/layout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Data" Target="../diagrams/data4.xml"/><Relationship Id="rId24" Type="http://schemas.openxmlformats.org/officeDocument/2006/relationships/diagramLayout" Target="../diagrams/layout7.xml"/><Relationship Id="rId5" Type="http://schemas.openxmlformats.org/officeDocument/2006/relationships/diagramQuickStyle" Target="../diagrams/quickStyle2.xml"/><Relationship Id="rId15" Type="http://schemas.openxmlformats.org/officeDocument/2006/relationships/diagramData" Target="../diagrams/data5.xml"/><Relationship Id="rId23" Type="http://schemas.openxmlformats.org/officeDocument/2006/relationships/diagramData" Target="../diagrams/data7.xml"/><Relationship Id="rId10" Type="http://schemas.openxmlformats.org/officeDocument/2006/relationships/diagramColors" Target="../diagrams/colors3.xml"/><Relationship Id="rId19" Type="http://schemas.openxmlformats.org/officeDocument/2006/relationships/diagramData" Target="../diagrams/data6.xml"/><Relationship Id="rId4" Type="http://schemas.openxmlformats.org/officeDocument/2006/relationships/diagramLayout" Target="../diagrams/layout2.xml"/><Relationship Id="rId9" Type="http://schemas.openxmlformats.org/officeDocument/2006/relationships/diagramQuickStyle" Target="../diagrams/quickStyle3.xml"/><Relationship Id="rId14" Type="http://schemas.openxmlformats.org/officeDocument/2006/relationships/diagramColors" Target="../diagrams/colors4.xml"/><Relationship Id="rId22" Type="http://schemas.openxmlformats.org/officeDocument/2006/relationships/diagramColors" Target="../diagrams/colors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2557" y="1632923"/>
            <a:ext cx="11410681" cy="3063064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АТТЕСТАЦИЯ </a:t>
            </a:r>
            <a:br>
              <a:rPr lang="ru-RU" sz="6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образовательных организациях</a:t>
            </a:r>
            <a:endParaRPr lang="ru-RU" sz="66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72176" y="5639033"/>
            <a:ext cx="2930769" cy="6858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Март 2017 г.</a:t>
            </a:r>
            <a:endParaRPr lang="ru-RU" sz="32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158177" y="197339"/>
            <a:ext cx="6611815" cy="8929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Комитет по образованию и делам молодежи администрации г. Алейска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5580185" y="6327648"/>
            <a:ext cx="6611815" cy="5303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Здрюмова Н.А., заведующий ИМЦ</a:t>
            </a:r>
            <a:endParaRPr kumimoji="0" lang="ru-RU" sz="260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547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35424" y="154773"/>
            <a:ext cx="7470648" cy="1293028"/>
          </a:xfrm>
        </p:spPr>
        <p:txBody>
          <a:bodyPr>
            <a:normAutofit fontScale="90000"/>
          </a:bodyPr>
          <a:lstStyle/>
          <a:p>
            <a:pPr algn="ctr">
              <a:lnSpc>
                <a:spcPct val="95000"/>
              </a:lnSpc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Порядок</a:t>
            </a:r>
            <a:b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аттестации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заместителей руководителя образовательных организаций  </a:t>
            </a: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 целях подтверждения</a:t>
            </a:r>
            <a:b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соответствия занимаемой должности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687" y="1453896"/>
            <a:ext cx="11465137" cy="5404104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spcBef>
                <a:spcPts val="600"/>
              </a:spcBef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Проводится 1 раз в 5 лет на основе оценки  их профессиональной деятельности аттестационными комиссиями образовательных организаций (ст. 49 ФЗ-273) в соответствии с распорядительным актом работодателя (приказом).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Заместитель руководителя знакомится с представлением под роспись не позднее, чем за 30 календарных дней до дня проведения аттестации.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Работодатель знакомит аттестуемых с приказом, содержащим список аттестующихся, график проведения аттестации, под роспись не менее, чем за 30 календарных дней до дня проведения их аттестации по графику.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Работодатель вносит в аттестационную комиссию представление на каждого педагогического работника.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Аттестация проводится с участием заместителя руководителя ОО.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Аттестационная комиссия  организации рассматривает представление.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По результатам аттестации аттестационная комиссия организации принимает одно из следующих решений: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	- соответствует занимаемой должности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	- не соответствует занимаемой должности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Результаты аттестации заносятся в протокол, подписываемый председателем, заместителем председателя, секретарем и членами аттестационной комиссии организации, присутствовавшими на заседании, который хранится с представлениями, дополнительными сведениями, характеризующими профессиональную деятельность у работодателя.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Выписка из протокола  хранится в личном деле заместителя руководителя ОО.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2552" y="2314849"/>
            <a:ext cx="11410681" cy="18250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АТТЕСТАЦИЯ ПЕДАГОГИЧЕСКИХ РАБОТНИКОВ </a:t>
            </a:r>
            <a:endParaRPr lang="ru-RU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547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65"/>
            <a:ext cx="9611005" cy="563563"/>
          </a:xfrm>
        </p:spPr>
        <p:txBody>
          <a:bodyPr/>
          <a:lstStyle/>
          <a:p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Введение нового порядка аттестации</a:t>
            </a:r>
            <a:endParaRPr lang="en-US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00385" name="Text Box 33"/>
          <p:cNvSpPr txBox="1">
            <a:spLocks noChangeArrowheads="1"/>
          </p:cNvSpPr>
          <p:nvPr/>
        </p:nvSpPr>
        <p:spPr bwMode="auto">
          <a:xfrm>
            <a:off x="5327917" y="1538989"/>
            <a:ext cx="6144683" cy="3477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5EA4"/>
                </a:solidFill>
              </a:rPr>
              <a:t>С</a:t>
            </a:r>
            <a:r>
              <a:rPr lang="ru-RU" sz="2400" b="1" dirty="0" smtClean="0">
                <a:solidFill>
                  <a:srgbClr val="005EA4"/>
                </a:solidFill>
              </a:rPr>
              <a:t> </a:t>
            </a:r>
            <a:r>
              <a:rPr lang="ru-RU" sz="2400" b="1" dirty="0">
                <a:solidFill>
                  <a:srgbClr val="005EA4"/>
                </a:solidFill>
              </a:rPr>
              <a:t>15 июня 2014 г. </a:t>
            </a:r>
            <a:endParaRPr lang="ru-RU" sz="2400" b="1" dirty="0" smtClean="0">
              <a:solidFill>
                <a:srgbClr val="005EA4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5EA4"/>
                </a:solidFill>
              </a:rPr>
              <a:t>вступил </a:t>
            </a:r>
            <a:r>
              <a:rPr lang="ru-RU" sz="2400" b="1" dirty="0">
                <a:solidFill>
                  <a:srgbClr val="005EA4"/>
                </a:solidFill>
              </a:rPr>
              <a:t>в силу </a:t>
            </a:r>
            <a:endParaRPr lang="ru-RU" sz="2400" b="1" dirty="0" smtClean="0">
              <a:solidFill>
                <a:srgbClr val="005EA4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</a:rPr>
              <a:t>НОВЫЙ ПОРЯДОК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C00000"/>
                </a:solidFill>
              </a:rPr>
              <a:t>ПРОВЕДЕНИЯ АТТЕСТАЦИИ ПЕДАГОГИЧЕСКИХ РАБОТНИКОВ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</a:rPr>
              <a:t>ОРГАНИЗАЦИЙ, ОСУЩЕСТВЛЯЮЩИХ </a:t>
            </a:r>
            <a:r>
              <a:rPr lang="ru-RU" sz="2000" b="1" dirty="0">
                <a:solidFill>
                  <a:srgbClr val="C00000"/>
                </a:solidFill>
              </a:rPr>
              <a:t>ОБРАЗОВАТЕЛЬНУЮ ДЕЯТЕЛЬНОСТЬ,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5EA4"/>
                </a:solidFill>
              </a:rPr>
              <a:t>Утвержденный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5EA4"/>
                </a:solidFill>
              </a:rPr>
              <a:t>приказом </a:t>
            </a:r>
            <a:r>
              <a:rPr lang="ru-RU" sz="2400" b="1" dirty="0">
                <a:solidFill>
                  <a:srgbClr val="005EA4"/>
                </a:solidFill>
              </a:rPr>
              <a:t>Минобрнауки </a:t>
            </a:r>
            <a:r>
              <a:rPr lang="ru-RU" sz="2400" b="1" dirty="0" smtClean="0">
                <a:solidFill>
                  <a:srgbClr val="005EA4"/>
                </a:solidFill>
              </a:rPr>
              <a:t>РФ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5EA4"/>
                </a:solidFill>
              </a:rPr>
              <a:t>№ 276 от </a:t>
            </a:r>
            <a:r>
              <a:rPr lang="ru-RU" sz="2400" b="1" dirty="0">
                <a:solidFill>
                  <a:srgbClr val="005EA4"/>
                </a:solidFill>
              </a:rPr>
              <a:t>7 апреля 2014 года</a:t>
            </a:r>
          </a:p>
        </p:txBody>
      </p:sp>
      <p:pic>
        <p:nvPicPr>
          <p:cNvPr id="66" name="Picture 26" descr="http://antalpiti.ru/files/99604/globus_i_osen_listj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521115" y="1538973"/>
            <a:ext cx="5094849" cy="4286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301745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2372" y="886786"/>
            <a:ext cx="10187989" cy="72008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05EA4"/>
                </a:solidFill>
                <a:latin typeface="Arial" panose="020B0604020202020204" pitchFamily="34" charset="0"/>
              </a:rPr>
              <a:t>На сегодняшний день вопросы аттестации </a:t>
            </a:r>
            <a:r>
              <a:rPr lang="ru-RU" sz="2400" b="1" dirty="0" smtClean="0">
                <a:solidFill>
                  <a:srgbClr val="005EA4"/>
                </a:solidFill>
                <a:latin typeface="Arial" panose="020B0604020202020204" pitchFamily="34" charset="0"/>
              </a:rPr>
              <a:t>педагогических        </a:t>
            </a:r>
            <a:r>
              <a:rPr lang="ru-RU" sz="2400" b="1" dirty="0">
                <a:solidFill>
                  <a:srgbClr val="005EA4"/>
                </a:solidFill>
                <a:latin typeface="Arial" panose="020B0604020202020204" pitchFamily="34" charset="0"/>
              </a:rPr>
              <a:t>работников образовательных организаций регулируются: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-144689" y="44624"/>
            <a:ext cx="9889097" cy="720080"/>
          </a:xfrm>
        </p:spPr>
        <p:txBody>
          <a:bodyPr/>
          <a:lstStyle/>
          <a:p>
            <a:r>
              <a:rPr lang="ru-RU" sz="3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Нормативно-правовая база </a:t>
            </a:r>
            <a:r>
              <a:rPr lang="ru-RU" sz="3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аттестации</a:t>
            </a:r>
            <a:endParaRPr lang="en-US" sz="3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6677" y="1719899"/>
            <a:ext cx="11905323" cy="4914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10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C00000"/>
                </a:solidFill>
              </a:rPr>
              <a:t>Трудовым </a:t>
            </a:r>
            <a:r>
              <a:rPr lang="ru-RU" sz="2000" b="1" dirty="0">
                <a:solidFill>
                  <a:srgbClr val="C00000"/>
                </a:solidFill>
              </a:rPr>
              <a:t>кодексом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Российской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Федерации</a:t>
            </a:r>
          </a:p>
          <a:p>
            <a:pPr marL="342900" lvl="0" indent="-342900">
              <a:spcAft>
                <a:spcPts val="10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Статьей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49 </a:t>
            </a:r>
            <a:r>
              <a:rPr lang="ru-RU" sz="2000" b="1" dirty="0">
                <a:solidFill>
                  <a:srgbClr val="C00000"/>
                </a:solidFill>
              </a:rPr>
              <a:t>Федерального закона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от 29.12.2012 № 273-ФЗ «Об образовании в Российской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Федерации»</a:t>
            </a:r>
          </a:p>
          <a:p>
            <a:pPr marL="342900" lvl="0" indent="-342900">
              <a:spcAft>
                <a:spcPts val="10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C00000"/>
                </a:solidFill>
              </a:rPr>
              <a:t>Порядком </a:t>
            </a:r>
            <a:r>
              <a:rPr lang="ru-RU" sz="2000" b="1" dirty="0">
                <a:solidFill>
                  <a:srgbClr val="C00000"/>
                </a:solidFill>
              </a:rPr>
              <a:t>проведения аттестации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педагогических работников организаций, осуществляющих образовательную деятельность, утвержденным приказом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Минобрнауки РФ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276 от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07.04.2014</a:t>
            </a:r>
          </a:p>
          <a:p>
            <a:pPr marL="342900" lvl="0" indent="-342900">
              <a:spcAft>
                <a:spcPts val="10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Приказом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Министерства здравоохранения и социального развития Российской Федерации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26.08.2010 № 761н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«Об утверждении </a:t>
            </a:r>
            <a:r>
              <a:rPr lang="ru-RU" sz="2000" b="1" dirty="0">
                <a:solidFill>
                  <a:srgbClr val="C00000"/>
                </a:solidFill>
              </a:rPr>
              <a:t>Единого квалификационного справочника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должностей руководителей, специалистов и служащих, раздел «Квалификационные характеристики должностей работников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образования»</a:t>
            </a:r>
          </a:p>
          <a:p>
            <a:pPr marL="342900" lvl="0" indent="-342900">
              <a:spcAft>
                <a:spcPts val="10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C00000"/>
                </a:solidFill>
              </a:rPr>
              <a:t>Номенклатурой </a:t>
            </a:r>
            <a:r>
              <a:rPr lang="ru-RU" sz="2000" b="1" dirty="0">
                <a:solidFill>
                  <a:srgbClr val="C00000"/>
                </a:solidFill>
              </a:rPr>
              <a:t>должностей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педагогических работников организаций, осуществляющих образовательную деятельность, должностей руководителей образовательных организаций, утвержденной Постановлением Правительства Российской Федерации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08.08.2013 №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678</a:t>
            </a:r>
          </a:p>
        </p:txBody>
      </p:sp>
    </p:spTree>
    <p:extLst>
      <p:ext uri="{BB962C8B-B14F-4D97-AF65-F5344CB8AC3E}">
        <p14:creationId xmlns="" xmlns:p14="http://schemas.microsoft.com/office/powerpoint/2010/main" val="30725342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929195" y="908720"/>
            <a:ext cx="7508767" cy="56673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5EA4"/>
                </a:solidFill>
                <a:latin typeface="Arial" panose="020B0604020202020204" pitchFamily="34" charset="0"/>
                <a:ea typeface="+mn-ea"/>
                <a:cs typeface="+mn-cs"/>
              </a:rPr>
              <a:t>Закон </a:t>
            </a:r>
            <a:r>
              <a:rPr lang="ru-RU" sz="2400" dirty="0">
                <a:solidFill>
                  <a:srgbClr val="005EA4"/>
                </a:solidFill>
                <a:latin typeface="Arial" panose="020B0604020202020204" pitchFamily="34" charset="0"/>
                <a:ea typeface="+mn-ea"/>
                <a:cs typeface="+mn-cs"/>
              </a:rPr>
              <a:t>«Об образовании»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055111" y="1522860"/>
            <a:ext cx="8609508" cy="2634612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600"/>
              </a:spcAft>
              <a:buNone/>
            </a:pPr>
            <a:r>
              <a:rPr lang="ru-RU" sz="3400" b="1" dirty="0" smtClean="0">
                <a:solidFill>
                  <a:srgbClr val="AE243B"/>
                </a:solidFill>
              </a:rPr>
              <a:t>Статья 49. Аттестация педагогических работников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2500" b="1" dirty="0" smtClean="0"/>
              <a:t>Аттестация педагогических работников проводится </a:t>
            </a:r>
            <a:r>
              <a:rPr lang="ru-RU" sz="2500" b="1" dirty="0" smtClean="0">
                <a:solidFill>
                  <a:srgbClr val="005EA4"/>
                </a:solidFill>
              </a:rPr>
              <a:t>в целях подтверждения соответствия педагогических работников занимаемым ими должностям </a:t>
            </a:r>
            <a:r>
              <a:rPr lang="ru-RU" sz="2500" b="1" dirty="0" smtClean="0"/>
              <a:t>на основе оценки их профессиональной деятельности и </a:t>
            </a:r>
            <a:r>
              <a:rPr lang="ru-RU" sz="2500" b="1" dirty="0" smtClean="0">
                <a:solidFill>
                  <a:srgbClr val="C00000"/>
                </a:solidFill>
              </a:rPr>
              <a:t>по желанию</a:t>
            </a:r>
            <a:r>
              <a:rPr lang="ru-RU" sz="2500" b="1" dirty="0" smtClean="0"/>
              <a:t> педагогических работников </a:t>
            </a:r>
            <a:r>
              <a:rPr lang="ru-RU" sz="2500" b="1" dirty="0" smtClean="0">
                <a:solidFill>
                  <a:srgbClr val="C00000"/>
                </a:solidFill>
              </a:rPr>
              <a:t>в целях установления квалификационной категории.</a:t>
            </a:r>
          </a:p>
        </p:txBody>
      </p:sp>
      <p:pic>
        <p:nvPicPr>
          <p:cNvPr id="1028" name="Picture 4" descr="http://for-um.ru/uploads/posts/2013-06/1370418954_ob_obrazovanii_v_rossiyskoy_federaci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5793" y="2262755"/>
            <a:ext cx="2439801" cy="3038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3060192" y="4011168"/>
            <a:ext cx="8801608" cy="237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600"/>
              </a:spcAft>
              <a:buFont typeface="+mj-lt"/>
              <a:buAutoNum type="arabicPeriod" startAt="4"/>
            </a:pPr>
            <a:r>
              <a:rPr lang="ru-RU" sz="2200" b="1" dirty="0" smtClean="0">
                <a:solidFill>
                  <a:srgbClr val="005EA4"/>
                </a:solidFill>
              </a:rPr>
              <a:t>Порядок проведения аттестации </a:t>
            </a:r>
            <a:r>
              <a:rPr lang="ru-RU" sz="2200" b="1" dirty="0" smtClean="0"/>
              <a:t>педагогических работников устанавливается </a:t>
            </a:r>
            <a:r>
              <a:rPr lang="ru-RU" sz="2200" b="1" dirty="0" smtClean="0">
                <a:solidFill>
                  <a:srgbClr val="005EA4"/>
                </a:solidFill>
              </a:rPr>
              <a:t>федеральным органом исполнительной власти</a:t>
            </a:r>
            <a:r>
              <a:rPr lang="ru-RU" sz="2200" b="1" dirty="0" smtClean="0"/>
              <a:t>, осуществляющим функции по выработке государственной политики и нормативно-правовому регулированию в сфере образования, по согласованию с федеральным органом исполнительной власти, осуществляющим функции по выработке государственной политики и нормативно-правовому регулированию в сфере труда.</a:t>
            </a:r>
          </a:p>
        </p:txBody>
      </p:sp>
      <p:pic>
        <p:nvPicPr>
          <p:cNvPr id="6" name="Picture 2" descr="http://www.rnikolsk.pnzreg.ru/files/nikolsk_pnzreg_ru/news/2012/11/22/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5839" y="900402"/>
            <a:ext cx="1955368" cy="1099895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8" y="69429"/>
            <a:ext cx="9889097" cy="72008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3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Нормативно-правовая база аттестации</a:t>
            </a:r>
            <a:endParaRPr lang="en-US" sz="3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58584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Книги издательства Дикт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2150">
            <a:off x="8312261" y="4910051"/>
            <a:ext cx="1349551" cy="1441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38" name="Picture 2" descr="Купить книгу Анализ типичных ошибок в кадровом делопроизводстве - Фадеев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6104">
            <a:off x="9083668" y="4540566"/>
            <a:ext cx="1473685" cy="1581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2" name="Picture 6" descr="Делопроизводство: образцы, документы. Организация и технология работы, Галахов Владимир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6799">
            <a:off x="10059208" y="4727831"/>
            <a:ext cx="1422709" cy="1490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6" name="Picture 10" descr="Результаты поиска - магазин TopBook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192" y="4587797"/>
            <a:ext cx="1608445" cy="1994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5360" y="1853184"/>
            <a:ext cx="508856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600" b="1" dirty="0"/>
              <a:t>В</a:t>
            </a:r>
            <a:r>
              <a:rPr lang="ru-RU" sz="1600" b="1" dirty="0" smtClean="0"/>
              <a:t>оспитатель</a:t>
            </a:r>
            <a:endParaRPr lang="ru-RU" sz="1600" b="1" dirty="0"/>
          </a:p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600" b="1" dirty="0"/>
              <a:t>И</a:t>
            </a:r>
            <a:r>
              <a:rPr lang="ru-RU" sz="1600" b="1" dirty="0" smtClean="0"/>
              <a:t>нструктор-методист</a:t>
            </a:r>
            <a:endParaRPr lang="ru-RU" sz="1600" b="1" dirty="0"/>
          </a:p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600" b="1" dirty="0" smtClean="0"/>
              <a:t>Инструктор </a:t>
            </a:r>
            <a:r>
              <a:rPr lang="ru-RU" sz="1600" b="1" dirty="0"/>
              <a:t>по </a:t>
            </a:r>
            <a:r>
              <a:rPr lang="ru-RU" sz="1600" b="1" dirty="0" smtClean="0"/>
              <a:t>труду</a:t>
            </a:r>
            <a:endParaRPr lang="ru-RU" sz="1600" b="1" dirty="0"/>
          </a:p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600" b="1" dirty="0" smtClean="0"/>
              <a:t>Инструктор </a:t>
            </a:r>
            <a:r>
              <a:rPr lang="ru-RU" sz="1600" b="1" dirty="0"/>
              <a:t>по физической </a:t>
            </a:r>
            <a:r>
              <a:rPr lang="ru-RU" sz="1600" b="1" dirty="0" smtClean="0"/>
              <a:t>культуре</a:t>
            </a:r>
            <a:endParaRPr lang="ru-RU" sz="1600" b="1" dirty="0"/>
          </a:p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600" b="1" dirty="0"/>
              <a:t>К</a:t>
            </a:r>
            <a:r>
              <a:rPr lang="ru-RU" sz="1600" b="1" dirty="0" smtClean="0"/>
              <a:t>онцертмейстер</a:t>
            </a:r>
            <a:endParaRPr lang="ru-RU" sz="1600" b="1" dirty="0"/>
          </a:p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600" b="1" dirty="0"/>
              <a:t>Л</a:t>
            </a:r>
            <a:r>
              <a:rPr lang="ru-RU" sz="1600" b="1" dirty="0" smtClean="0"/>
              <a:t>огопед</a:t>
            </a:r>
            <a:endParaRPr lang="ru-RU" sz="1600" b="1" dirty="0"/>
          </a:p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600" b="1" dirty="0" smtClean="0"/>
              <a:t>Мастер </a:t>
            </a:r>
            <a:r>
              <a:rPr lang="ru-RU" sz="1600" b="1" dirty="0"/>
              <a:t>производственного </a:t>
            </a:r>
            <a:r>
              <a:rPr lang="ru-RU" sz="1600" b="1" dirty="0" smtClean="0"/>
              <a:t>обучения</a:t>
            </a:r>
            <a:endParaRPr lang="ru-RU" sz="1600" b="1" dirty="0"/>
          </a:p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600" b="1" dirty="0"/>
              <a:t>М</a:t>
            </a:r>
            <a:r>
              <a:rPr lang="ru-RU" sz="1600" b="1" dirty="0" smtClean="0"/>
              <a:t>етодист</a:t>
            </a:r>
            <a:endParaRPr lang="ru-RU" sz="1600" b="1" dirty="0"/>
          </a:p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600" b="1" dirty="0" smtClean="0"/>
              <a:t>Музыкальный руководитель</a:t>
            </a:r>
            <a:endParaRPr lang="ru-RU" sz="1600" b="1" dirty="0"/>
          </a:p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600" b="1" dirty="0" smtClean="0"/>
              <a:t>Педагог </a:t>
            </a:r>
            <a:r>
              <a:rPr lang="ru-RU" sz="1600" b="1" dirty="0"/>
              <a:t>дополнительного </a:t>
            </a:r>
            <a:r>
              <a:rPr lang="ru-RU" sz="1600" b="1" dirty="0" smtClean="0"/>
              <a:t>образования</a:t>
            </a:r>
            <a:endParaRPr lang="ru-RU" sz="1600" b="1" dirty="0"/>
          </a:p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600" b="1" dirty="0"/>
              <a:t>П</a:t>
            </a:r>
            <a:r>
              <a:rPr lang="ru-RU" sz="1600" b="1" dirty="0" smtClean="0"/>
              <a:t>едагог-библиотекарь</a:t>
            </a:r>
            <a:endParaRPr lang="ru-RU" sz="1600" b="1" dirty="0"/>
          </a:p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600" b="1" dirty="0"/>
              <a:t>П</a:t>
            </a:r>
            <a:r>
              <a:rPr lang="ru-RU" sz="1600" b="1" dirty="0" smtClean="0"/>
              <a:t>едагог-организатор</a:t>
            </a:r>
            <a:endParaRPr lang="ru-RU" sz="1600" b="1" dirty="0"/>
          </a:p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600" b="1" dirty="0"/>
              <a:t>П</a:t>
            </a:r>
            <a:r>
              <a:rPr lang="ru-RU" sz="1600" b="1" dirty="0" smtClean="0"/>
              <a:t>едагог-психолог</a:t>
            </a:r>
            <a:endParaRPr lang="ru-RU" sz="1600" b="1" dirty="0"/>
          </a:p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600" b="1" dirty="0"/>
              <a:t>П</a:t>
            </a:r>
            <a:r>
              <a:rPr lang="ru-RU" sz="1600" b="1" dirty="0" smtClean="0"/>
              <a:t>реподаватель</a:t>
            </a:r>
            <a:endParaRPr lang="ru-RU" sz="1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24952" y="1914149"/>
            <a:ext cx="643271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600" b="1" dirty="0" smtClean="0"/>
              <a:t>Преподаватель-организатор </a:t>
            </a:r>
            <a:r>
              <a:rPr lang="ru-RU" sz="1600" b="1" dirty="0"/>
              <a:t>основ безопасности </a:t>
            </a:r>
            <a:r>
              <a:rPr lang="ru-RU" sz="1600" b="1" dirty="0" smtClean="0"/>
              <a:t>жизнедеятельности</a:t>
            </a:r>
            <a:endParaRPr lang="ru-RU" sz="1600" b="1" dirty="0"/>
          </a:p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600" b="1" dirty="0" smtClean="0"/>
              <a:t>Руководитель </a:t>
            </a:r>
            <a:r>
              <a:rPr lang="ru-RU" sz="1600" b="1" dirty="0"/>
              <a:t>физического </a:t>
            </a:r>
            <a:r>
              <a:rPr lang="ru-RU" sz="1600" b="1" dirty="0" smtClean="0"/>
              <a:t>воспитания</a:t>
            </a:r>
            <a:endParaRPr lang="ru-RU" sz="1600" b="1" dirty="0"/>
          </a:p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600" b="1" dirty="0" smtClean="0"/>
              <a:t>Социальный педагог</a:t>
            </a:r>
            <a:endParaRPr lang="ru-RU" sz="1600" b="1" dirty="0"/>
          </a:p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600" b="1" dirty="0" smtClean="0"/>
              <a:t>Старший вожатый</a:t>
            </a:r>
          </a:p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600" b="1" dirty="0"/>
              <a:t>С</a:t>
            </a:r>
            <a:r>
              <a:rPr lang="ru-RU" sz="1600" b="1" dirty="0" smtClean="0"/>
              <a:t>тарший воспитатель</a:t>
            </a:r>
            <a:endParaRPr lang="ru-RU" sz="1600" b="1" dirty="0"/>
          </a:p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600" b="1" dirty="0"/>
              <a:t>С</a:t>
            </a:r>
            <a:r>
              <a:rPr lang="ru-RU" sz="1600" b="1" dirty="0" smtClean="0"/>
              <a:t>тарший инструктор-методист</a:t>
            </a:r>
            <a:endParaRPr lang="ru-RU" sz="1600" b="1" dirty="0"/>
          </a:p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600" b="1" dirty="0"/>
              <a:t>С</a:t>
            </a:r>
            <a:r>
              <a:rPr lang="ru-RU" sz="1600" b="1" dirty="0" smtClean="0"/>
              <a:t>тарший методист</a:t>
            </a:r>
            <a:endParaRPr lang="ru-RU" sz="1600" b="1" dirty="0"/>
          </a:p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600" b="1" dirty="0"/>
              <a:t>С</a:t>
            </a:r>
            <a:r>
              <a:rPr lang="ru-RU" sz="1600" b="1" dirty="0" smtClean="0"/>
              <a:t>тарший </a:t>
            </a:r>
            <a:r>
              <a:rPr lang="ru-RU" sz="1600" b="1" dirty="0"/>
              <a:t>педагог </a:t>
            </a:r>
            <a:r>
              <a:rPr lang="ru-RU" sz="1600" b="1" dirty="0" smtClean="0"/>
              <a:t>дополнительного образования</a:t>
            </a:r>
            <a:endParaRPr lang="ru-RU" sz="1600" b="1" dirty="0"/>
          </a:p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600" b="1" dirty="0"/>
              <a:t>С</a:t>
            </a:r>
            <a:r>
              <a:rPr lang="ru-RU" sz="1600" b="1" dirty="0" smtClean="0"/>
              <a:t>тарший тренер-преподаватель</a:t>
            </a:r>
            <a:endParaRPr lang="ru-RU" sz="1600" b="1" dirty="0"/>
          </a:p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600" b="1" dirty="0"/>
              <a:t>Т</a:t>
            </a:r>
            <a:r>
              <a:rPr lang="ru-RU" sz="1600" b="1" dirty="0" smtClean="0"/>
              <a:t>ренер-преподаватель</a:t>
            </a:r>
            <a:endParaRPr lang="ru-RU" sz="1600" b="1" dirty="0"/>
          </a:p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600" b="1" dirty="0" err="1"/>
              <a:t>Т</a:t>
            </a:r>
            <a:r>
              <a:rPr lang="ru-RU" sz="1600" b="1" dirty="0" err="1" smtClean="0"/>
              <a:t>ьютор</a:t>
            </a:r>
            <a:endParaRPr lang="ru-RU" sz="1600" b="1" dirty="0"/>
          </a:p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600" b="1" dirty="0"/>
              <a:t>У</a:t>
            </a:r>
            <a:r>
              <a:rPr lang="ru-RU" sz="1600" b="1" dirty="0" smtClean="0"/>
              <a:t>читель</a:t>
            </a:r>
            <a:endParaRPr lang="ru-RU" sz="1600" b="1" dirty="0"/>
          </a:p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600" b="1" dirty="0"/>
              <a:t>У</a:t>
            </a:r>
            <a:r>
              <a:rPr lang="ru-RU" sz="1600" b="1" dirty="0" smtClean="0"/>
              <a:t>читель-дефектолог</a:t>
            </a:r>
            <a:endParaRPr lang="ru-RU" sz="1600" b="1" dirty="0"/>
          </a:p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600" b="1" dirty="0"/>
              <a:t>У</a:t>
            </a:r>
            <a:r>
              <a:rPr lang="ru-RU" sz="1600" b="1" dirty="0" smtClean="0"/>
              <a:t>читель-логопед</a:t>
            </a:r>
            <a:endParaRPr lang="ru-RU" sz="1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9264" y="1024140"/>
            <a:ext cx="114287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Номенклатура </a:t>
            </a:r>
            <a:r>
              <a:rPr lang="ru-RU" b="1" dirty="0">
                <a:solidFill>
                  <a:srgbClr val="C00000"/>
                </a:solidFill>
              </a:rPr>
              <a:t>должностей педагогических работников </a:t>
            </a:r>
            <a:r>
              <a:rPr lang="ru-RU" b="1" dirty="0" smtClean="0">
                <a:solidFill>
                  <a:srgbClr val="C00000"/>
                </a:solidFill>
              </a:rPr>
              <a:t>и </a:t>
            </a:r>
            <a:r>
              <a:rPr lang="ru-RU" b="1" dirty="0">
                <a:solidFill>
                  <a:srgbClr val="C00000"/>
                </a:solidFill>
              </a:rPr>
              <a:t>должностей руководителей образовательных организаций, утвержденный Постановлением Правительства Российской Федерации от 08.08.2013 № 678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7" y="69429"/>
            <a:ext cx="9889097" cy="72008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3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Нормативно-правовая база аттестации</a:t>
            </a:r>
            <a:endParaRPr lang="en-US" sz="3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04672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5822" y="483077"/>
            <a:ext cx="10820399" cy="362528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АТТЕСТАЦИЯ ПЕДАГОГИЧЕСКИХ РАБОТНИКОВ В ЦЕЛЯХ подтверждения  соответствия занимаемой должности</a:t>
            </a:r>
            <a:endParaRPr lang="ru-RU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282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929195" y="908720"/>
            <a:ext cx="7508767" cy="56673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5EA4"/>
                </a:solidFill>
                <a:latin typeface="Arial" panose="020B0604020202020204" pitchFamily="34" charset="0"/>
                <a:ea typeface="+mn-ea"/>
                <a:cs typeface="+mn-cs"/>
              </a:rPr>
              <a:t>Закон </a:t>
            </a:r>
            <a:r>
              <a:rPr lang="ru-RU" sz="2400" dirty="0">
                <a:solidFill>
                  <a:srgbClr val="005EA4"/>
                </a:solidFill>
                <a:latin typeface="Arial" panose="020B0604020202020204" pitchFamily="34" charset="0"/>
                <a:ea typeface="+mn-ea"/>
                <a:cs typeface="+mn-cs"/>
              </a:rPr>
              <a:t>«Об образовании»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055111" y="1522860"/>
            <a:ext cx="8609508" cy="4320480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  <a:buNone/>
            </a:pPr>
            <a:r>
              <a:rPr lang="ru-RU" sz="3400" b="1" dirty="0" smtClean="0">
                <a:solidFill>
                  <a:srgbClr val="AE243B"/>
                </a:solidFill>
              </a:rPr>
              <a:t>Статья 49. Аттестация педагогических работников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 startAt="2"/>
            </a:pPr>
            <a:r>
              <a:rPr lang="ru-RU" sz="2500" b="1" dirty="0" smtClean="0"/>
              <a:t>Проведение аттестации педагогических работников </a:t>
            </a:r>
            <a:r>
              <a:rPr lang="ru-RU" sz="2500" b="1" dirty="0" smtClean="0">
                <a:solidFill>
                  <a:srgbClr val="005EA4"/>
                </a:solidFill>
              </a:rPr>
              <a:t>в целях подтверждения соответствия педагогических работников занимаемым ими должностям </a:t>
            </a:r>
            <a:r>
              <a:rPr lang="ru-RU" sz="2500" b="1" dirty="0" smtClean="0"/>
              <a:t>осуществляется один раз в пять лет на основе оценки их профессиональной деятельности аттестационными комиссиями, самостоятельно формируемыми </a:t>
            </a:r>
            <a:r>
              <a:rPr lang="ru-RU" sz="2500" b="1" dirty="0" smtClean="0">
                <a:solidFill>
                  <a:srgbClr val="C00000"/>
                </a:solidFill>
              </a:rPr>
              <a:t>организациями, осуществляющими образовательную деятельность</a:t>
            </a:r>
            <a:r>
              <a:rPr lang="ru-RU" sz="2500" b="1" dirty="0" smtClean="0"/>
              <a:t>.</a:t>
            </a:r>
          </a:p>
        </p:txBody>
      </p:sp>
      <p:pic>
        <p:nvPicPr>
          <p:cNvPr id="1028" name="Picture 4" descr="http://for-um.ru/uploads/posts/2013-06/1370418954_ob_obrazovanii_v_rossiyskoy_federaci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5793" y="2262755"/>
            <a:ext cx="2439801" cy="3038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://www.rnikolsk.pnzreg.ru/files/nikolsk_pnzreg_ru/news/2012/11/22/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5839" y="900402"/>
            <a:ext cx="1955368" cy="1099895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8" y="69429"/>
            <a:ext cx="9889097" cy="72008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3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Нормативно-правовая база аттестации</a:t>
            </a:r>
            <a:endParaRPr lang="en-US" sz="3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58584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НОРМАТИВНЫЕ ПРАВОВЫЕ ДОКУМЕНТЫ</a:t>
            </a:r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685807" y="2194561"/>
            <a:ext cx="11084169" cy="4382086"/>
          </a:xfrm>
        </p:spPr>
        <p:txBody>
          <a:bodyPr>
            <a:normAutofit/>
          </a:bodyPr>
          <a:lstStyle/>
          <a:p>
            <a:pPr marL="271463" indent="-271463">
              <a:lnSpc>
                <a:spcPct val="114000"/>
              </a:lnSpc>
              <a:spcBef>
                <a:spcPts val="200"/>
              </a:spcBef>
              <a:buNone/>
              <a:defRPr/>
            </a:pPr>
            <a:r>
              <a:rPr lang="ru-RU" altLang="ru-RU" dirty="0" smtClean="0">
                <a:latin typeface="Arial" charset="0"/>
                <a:cs typeface="Arial" charset="0"/>
              </a:rPr>
              <a:t>1. Письмо № 125 от 09.02.2017 г. «О модельных документах, регламентирующих проведение аттестации педагогических работников ОО».</a:t>
            </a:r>
            <a:endParaRPr lang="ru-RU" altLang="ru-RU" dirty="0">
              <a:latin typeface="Arial" charset="0"/>
              <a:cs typeface="Arial" charset="0"/>
            </a:endParaRPr>
          </a:p>
          <a:p>
            <a:pPr marL="271463" indent="-271463">
              <a:lnSpc>
                <a:spcPct val="114000"/>
              </a:lnSpc>
              <a:spcBef>
                <a:spcPts val="200"/>
              </a:spcBef>
              <a:buNone/>
              <a:defRPr/>
            </a:pPr>
            <a:r>
              <a:rPr lang="ru-RU" altLang="ru-RU" dirty="0">
                <a:latin typeface="Arial" charset="0"/>
                <a:cs typeface="Arial" charset="0"/>
              </a:rPr>
              <a:t>2. </a:t>
            </a:r>
            <a:r>
              <a:rPr lang="ru-RU" altLang="ru-RU" dirty="0" smtClean="0">
                <a:latin typeface="Arial" charset="0"/>
                <a:cs typeface="Arial" charset="0"/>
              </a:rPr>
              <a:t>Письмо № 494 от 03.07.2014 г. «О направлении методических рекомендаций».</a:t>
            </a:r>
            <a:endParaRPr lang="ru-RU" altLang="ru-RU" dirty="0">
              <a:latin typeface="Arial" charset="0"/>
              <a:cs typeface="Arial" charset="0"/>
            </a:endParaRPr>
          </a:p>
          <a:p>
            <a:pPr marL="271463" indent="-271463">
              <a:lnSpc>
                <a:spcPct val="114000"/>
              </a:lnSpc>
              <a:spcBef>
                <a:spcPts val="200"/>
              </a:spcBef>
              <a:buNone/>
              <a:defRPr/>
            </a:pPr>
            <a:r>
              <a:rPr lang="ru-RU" altLang="ru-RU" dirty="0" smtClean="0">
                <a:latin typeface="Arial" charset="0"/>
                <a:cs typeface="Arial" charset="0"/>
              </a:rPr>
              <a:t>3. Регламент организационно-методического сопровождения квалификационных испытаний педагогических работников краевых государственных, муниципальных и частных образовательных организаций, аттестующихся в целях подтверждения соответствия занимаемой должности (Приложение № 1 к Приказу № 172/1 от 02.09.2014).</a:t>
            </a:r>
          </a:p>
          <a:p>
            <a:pPr marL="271463" indent="-271463">
              <a:lnSpc>
                <a:spcPct val="114000"/>
              </a:lnSpc>
              <a:spcBef>
                <a:spcPts val="200"/>
              </a:spcBef>
              <a:buNone/>
              <a:defRPr/>
            </a:pP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4. Примерный перечень вопросов для квалификационных испытаний педагогических работников.</a:t>
            </a:r>
            <a:endParaRPr lang="ru-RU" altLang="ru-RU" dirty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864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1845" y="391320"/>
            <a:ext cx="9730155" cy="1433291"/>
          </a:xfrm>
        </p:spPr>
        <p:txBody>
          <a:bodyPr>
            <a:noAutofit/>
          </a:bodyPr>
          <a:lstStyle/>
          <a:p>
            <a:pPr algn="ctr"/>
            <a:r>
              <a:rPr lang="ru-RU" sz="25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Аттестацию в целях подтверждения       соответствия занимаемой должности                               </a:t>
            </a:r>
            <a:r>
              <a:rPr lang="ru-RU" sz="2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проходят </a:t>
            </a:r>
            <a:r>
              <a:rPr lang="ru-RU" sz="25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педагогические работники:</a:t>
            </a:r>
            <a:endParaRPr lang="ru-RU" sz="25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032" y="1804416"/>
            <a:ext cx="11476893" cy="505358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а) педагогические работники, </a:t>
            </a:r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имеющие квалификационные категории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б) проработавшие в занимаемой должности </a:t>
            </a:r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менее двух лет в организации, в которой проводится аттестация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в) </a:t>
            </a:r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беременные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женщины;</a:t>
            </a:r>
          </a:p>
          <a:p>
            <a:pPr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г) женщины, находящиеся </a:t>
            </a:r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отпуске по беременности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и родам;</a:t>
            </a:r>
          </a:p>
          <a:p>
            <a:pPr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д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) лица, находящиеся </a:t>
            </a:r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отпуске по уходу за ребенком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до достижения им возраста трех лет;</a:t>
            </a:r>
          </a:p>
          <a:p>
            <a:pPr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е) отсутствовавшие на рабочем месте более четырех месяцев подряд в связи                 </a:t>
            </a:r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 заболеванием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   Аттестация педагогических работников, предусмотренных </a:t>
            </a:r>
            <a:r>
              <a:rPr lang="ru-RU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подпунктами "г"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"</a:t>
            </a:r>
            <a:r>
              <a:rPr lang="ru-RU" sz="3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"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настоящего пункта, возможна не ранее чем через два года после их выхода из указанных отпусков.</a:t>
            </a:r>
          </a:p>
          <a:p>
            <a:pPr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	Аттестация педагогических работников, предусмотренных </a:t>
            </a:r>
            <a:r>
              <a:rPr lang="ru-RU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подпунктом "е"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настоящего пункта, возможна не ранее чем через год после их выхода на работу.</a:t>
            </a: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20498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67"/>
            <a:ext cx="9611005" cy="563563"/>
          </a:xfr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Развитие образования на 2013-2020 </a:t>
            </a: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гг.</a:t>
            </a:r>
            <a:endParaRPr lang="en-US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00385" name="Text Box 33"/>
          <p:cNvSpPr txBox="1">
            <a:spLocks noChangeArrowheads="1"/>
          </p:cNvSpPr>
          <p:nvPr/>
        </p:nvSpPr>
        <p:spPr bwMode="auto">
          <a:xfrm>
            <a:off x="375331" y="5085184"/>
            <a:ext cx="11521280" cy="156966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5EA4"/>
                </a:solidFill>
              </a:rPr>
              <a:t>Важным </a:t>
            </a:r>
            <a:r>
              <a:rPr lang="ru-RU" sz="2400" b="1" dirty="0">
                <a:solidFill>
                  <a:srgbClr val="005EA4"/>
                </a:solidFill>
              </a:rPr>
              <a:t>фактором, благоприятно влияющим </a:t>
            </a:r>
            <a:endParaRPr lang="ru-RU" sz="2400" b="1" dirty="0" smtClean="0">
              <a:solidFill>
                <a:srgbClr val="005EA4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5EA4"/>
                </a:solidFill>
              </a:rPr>
              <a:t>на </a:t>
            </a:r>
            <a:r>
              <a:rPr lang="ru-RU" sz="2400" b="1" dirty="0">
                <a:solidFill>
                  <a:srgbClr val="005EA4"/>
                </a:solidFill>
              </a:rPr>
              <a:t>качество образования, является </a:t>
            </a:r>
            <a:endParaRPr lang="ru-RU" sz="2400" b="1" dirty="0" smtClean="0">
              <a:solidFill>
                <a:srgbClr val="005EA4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C00000"/>
                </a:solidFill>
              </a:rPr>
              <a:t>СОСТОЯНИЕ КАДРОВОГО ПОТЕНЦИАЛА</a:t>
            </a:r>
            <a:r>
              <a:rPr lang="ru-RU" sz="2200" b="1" dirty="0" smtClean="0">
                <a:solidFill>
                  <a:srgbClr val="D3354F"/>
                </a:solidFill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5EA4"/>
                </a:solidFill>
              </a:rPr>
              <a:t>на </a:t>
            </a:r>
            <a:r>
              <a:rPr lang="ru-RU" sz="2400" b="1" dirty="0">
                <a:solidFill>
                  <a:srgbClr val="005EA4"/>
                </a:solidFill>
              </a:rPr>
              <a:t>всех его </a:t>
            </a:r>
            <a:r>
              <a:rPr lang="ru-RU" sz="2400" b="1" dirty="0" smtClean="0">
                <a:solidFill>
                  <a:srgbClr val="005EA4"/>
                </a:solidFill>
              </a:rPr>
              <a:t>уровнях </a:t>
            </a:r>
          </a:p>
        </p:txBody>
      </p:sp>
      <p:pic>
        <p:nvPicPr>
          <p:cNvPr id="36866" name="Picture 2" descr="Блог / Публикации admin / Методический пресс-центр общеобразовательных учреждений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2833" y1="26247" x2="12833" y2="26247"/>
                        <a14:foregroundMark x1="8167" y1="35141" x2="8167" y2="35141"/>
                        <a14:foregroundMark x1="7833" y1="47722" x2="7833" y2="47722"/>
                        <a14:foregroundMark x1="3500" y1="56833" x2="3500" y2="56833"/>
                        <a14:foregroundMark x1="7833" y1="65944" x2="7833" y2="65944"/>
                        <a14:foregroundMark x1="21333" y1="23427" x2="21333" y2="23427"/>
                        <a14:foregroundMark x1="24500" y1="19523" x2="24500" y2="19523"/>
                        <a14:foregroundMark x1="29833" y1="15184" x2="29833" y2="15184"/>
                        <a14:foregroundMark x1="36167" y1="10629" x2="36167" y2="10629"/>
                        <a14:foregroundMark x1="43833" y1="9328" x2="43833" y2="9328"/>
                        <a14:foregroundMark x1="50500" y1="8894" x2="50500" y2="8894"/>
                        <a14:foregroundMark x1="56500" y1="10412" x2="56500" y2="10412"/>
                        <a14:foregroundMark x1="57667" y1="4555" x2="57667" y2="4555"/>
                        <a14:foregroundMark x1="63667" y1="11931" x2="63667" y2="11931"/>
                        <a14:foregroundMark x1="71833" y1="15835" x2="71833" y2="15835"/>
                        <a14:foregroundMark x1="25333" y1="57918" x2="25333" y2="57918"/>
                        <a14:foregroundMark x1="76667" y1="53579" x2="76667" y2="53579"/>
                        <a14:foregroundMark x1="77167" y1="19306" x2="77167" y2="19306"/>
                        <a14:foregroundMark x1="83833" y1="25813" x2="83833" y2="25813"/>
                        <a14:foregroundMark x1="87000" y1="31453" x2="87000" y2="31453"/>
                        <a14:foregroundMark x1="41333" y1="95662" x2="41333" y2="95662"/>
                        <a14:foregroundMark x1="58000" y1="98048" x2="58000" y2="98048"/>
                        <a14:foregroundMark x1="86333" y1="96312" x2="86333" y2="96312"/>
                        <a14:foregroundMark x1="3500" y1="95011" x2="3500" y2="95011"/>
                        <a14:foregroundMark x1="88333" y1="38829" x2="88333" y2="38829"/>
                        <a14:foregroundMark x1="92833" y1="45336" x2="92833" y2="45336"/>
                        <a14:foregroundMark x1="96000" y1="54013" x2="96000" y2="54013"/>
                        <a14:foregroundMark x1="96167" y1="66811" x2="96167" y2="66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087" y="1196752"/>
            <a:ext cx="5984577" cy="34486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225532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488" y="2351683"/>
            <a:ext cx="11350752" cy="4219829"/>
          </a:xfrm>
          <a:noFill/>
        </p:spPr>
        <p:txBody>
          <a:bodyPr rtlCol="0">
            <a:normAutofit fontScale="92500" lnSpcReduction="10000"/>
          </a:bodyPr>
          <a:lstStyle/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ru-RU" sz="2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1. Порядок проведения аттестации педагогических работников в целях подтверждения соответствия занимаемой должности: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4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ru-RU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i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на уровне ОО;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i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           - с привлечением независимой экспертизы.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ru-RU" sz="2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2. Создании аттестационной комиссии.</a:t>
            </a: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ru-RU" sz="2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3. Регламент работы аттестационной комиссии ОО </a:t>
            </a:r>
            <a:r>
              <a:rPr lang="ru-RU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(организация процедуры  аттестации и принятие  решения)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ru-RU" sz="2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4. Приказ по ОО «О проведении аттестации педагогических работников в целях подтверждения соответствия занимаемой должности» </a:t>
            </a:r>
            <a:r>
              <a:rPr lang="ru-RU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(содержащим список работников организации, подлежащих аттестации, графиком проведения аттестации)</a:t>
            </a:r>
            <a:endParaRPr lang="ru-RU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181856" y="318646"/>
            <a:ext cx="7863840" cy="1814954"/>
          </a:xfrm>
          <a:prstGeom prst="rect">
            <a:avLst/>
          </a:prstGeom>
        </p:spPr>
        <p:txBody>
          <a:bodyPr/>
          <a:lstStyle/>
          <a:p>
            <a:pPr lvl="0" algn="ctr">
              <a:lnSpc>
                <a:spcPct val="114000"/>
              </a:lnSpc>
              <a:spcBef>
                <a:spcPct val="0"/>
              </a:spcBef>
              <a:defRPr/>
            </a:pPr>
            <a:r>
              <a:rPr lang="ru-RU" altLang="ru-RU" sz="2400" b="1" cap="all" spc="5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j-ea"/>
                <a:cs typeface="+mj-cs"/>
              </a:rPr>
              <a:t>Нормативные документы ОО,</a:t>
            </a:r>
          </a:p>
          <a:p>
            <a:pPr lvl="0" algn="ctr">
              <a:lnSpc>
                <a:spcPct val="114000"/>
              </a:lnSpc>
              <a:spcBef>
                <a:spcPct val="0"/>
              </a:spcBef>
              <a:defRPr/>
            </a:pPr>
            <a:r>
              <a:rPr lang="ru-RU" altLang="ru-RU" sz="2000" b="1" cap="all" spc="5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j-ea"/>
                <a:cs typeface="+mj-cs"/>
              </a:rPr>
              <a:t>регламентирующие проведение  аттестации педагогических работников образовательных организаций в целях подтверждения</a:t>
            </a:r>
          </a:p>
          <a:p>
            <a:pPr lvl="0" algn="ctr">
              <a:lnSpc>
                <a:spcPct val="114000"/>
              </a:lnSpc>
              <a:spcBef>
                <a:spcPct val="0"/>
              </a:spcBef>
              <a:defRPr/>
            </a:pPr>
            <a:r>
              <a:rPr lang="ru-RU" altLang="ru-RU" sz="2000" b="1" cap="all" spc="5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j-ea"/>
                <a:cs typeface="+mj-cs"/>
              </a:rPr>
              <a:t>соответствия занимаемой должности:</a:t>
            </a:r>
            <a:endParaRPr kumimoji="0" lang="ru-RU" sz="2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960895" y="1"/>
            <a:ext cx="110347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Наименование образовательной организации</a:t>
            </a:r>
            <a:r>
              <a:rPr lang="ru-RU" sz="1500" dirty="0"/>
              <a:t> </a:t>
            </a:r>
          </a:p>
          <a:p>
            <a:pPr algn="ctr"/>
            <a:endParaRPr lang="ru-RU" sz="1500" dirty="0" smtClean="0"/>
          </a:p>
          <a:p>
            <a:pPr algn="ctr"/>
            <a:endParaRPr lang="ru-RU" sz="1200" dirty="0" smtClean="0"/>
          </a:p>
          <a:p>
            <a:pPr algn="ctr"/>
            <a:r>
              <a:rPr lang="ru-RU" sz="1500" dirty="0" smtClean="0"/>
              <a:t>ПРИКАЗ </a:t>
            </a:r>
            <a:endParaRPr lang="ru-RU" sz="1500" dirty="0"/>
          </a:p>
          <a:p>
            <a:r>
              <a:rPr lang="ru-RU" sz="1500" dirty="0" smtClean="0"/>
              <a:t>               00.00.2017</a:t>
            </a:r>
            <a:r>
              <a:rPr lang="ru-RU" sz="1500" dirty="0"/>
              <a:t> г.                                                                                                </a:t>
            </a:r>
            <a:r>
              <a:rPr lang="ru-RU" sz="1500" dirty="0" smtClean="0"/>
              <a:t>                                № </a:t>
            </a:r>
            <a:r>
              <a:rPr lang="ru-RU" sz="1500" dirty="0"/>
              <a:t>___</a:t>
            </a:r>
          </a:p>
          <a:p>
            <a:r>
              <a:rPr lang="ru-RU" sz="1500" dirty="0"/>
              <a:t>                                                          </a:t>
            </a:r>
            <a:r>
              <a:rPr lang="ru-RU" sz="2000" dirty="0"/>
              <a:t>   </a:t>
            </a:r>
          </a:p>
          <a:p>
            <a:pPr algn="ctr"/>
            <a:r>
              <a:rPr lang="ru-RU" sz="1400" dirty="0" smtClean="0"/>
              <a:t>О проведении аттестации педагогических работников  (наименование ОУ) </a:t>
            </a:r>
          </a:p>
          <a:p>
            <a:pPr algn="ctr"/>
            <a:r>
              <a:rPr lang="ru-RU" sz="1400" dirty="0" smtClean="0"/>
              <a:t>в целях подтверждения соответствия занимаемой должности</a:t>
            </a:r>
          </a:p>
          <a:p>
            <a:pPr algn="ctr"/>
            <a:r>
              <a:rPr lang="ru-RU" sz="1400" dirty="0" smtClean="0"/>
              <a:t>в  2016-2017 учебном году</a:t>
            </a:r>
            <a:endParaRPr lang="ru-RU" sz="1400" dirty="0"/>
          </a:p>
          <a:p>
            <a:endParaRPr lang="ru-RU" sz="1500" dirty="0"/>
          </a:p>
          <a:p>
            <a:pPr algn="just"/>
            <a:r>
              <a:rPr lang="ru-RU" sz="1500" dirty="0"/>
              <a:t>	</a:t>
            </a:r>
            <a:r>
              <a:rPr lang="ru-RU" sz="1400" dirty="0"/>
              <a:t>В соответствии с Федеральным законом от 29.12.2012 № 273-ФЗ «Об образовании в Российской Федерации», приказом  Министерства образования и науки Российской Федерации от 07.04.2014 №  276 «Об утверждении Порядка проведения аттестации педагогических работников организаций, осуществляющих образовательную деятельность», с целью организованного проведения аттестации педагогических работников на подтверждение соответствия занимаемой должности  </a:t>
            </a:r>
          </a:p>
          <a:p>
            <a:r>
              <a:rPr lang="ru-RU" sz="1400" dirty="0"/>
              <a:t> ПРИКАЗЫВАЮ:</a:t>
            </a:r>
          </a:p>
          <a:p>
            <a:r>
              <a:rPr lang="ru-RU" sz="1400" dirty="0"/>
              <a:t>1</a:t>
            </a:r>
            <a:r>
              <a:rPr lang="ru-RU" sz="1400" dirty="0" smtClean="0"/>
              <a:t>. Провести аттестацию педагогических работников в целях подтверждения соответствия занимаемой должности в 2016-2017 учебном году.</a:t>
            </a:r>
          </a:p>
          <a:p>
            <a:r>
              <a:rPr lang="ru-RU" sz="1400" dirty="0" smtClean="0"/>
              <a:t>2. Утвердить </a:t>
            </a:r>
            <a:r>
              <a:rPr lang="ru-RU" sz="1400" dirty="0"/>
              <a:t>Порядок  проведения аттестации педагогических работников </a:t>
            </a:r>
            <a:r>
              <a:rPr lang="ru-RU" sz="1400" dirty="0" smtClean="0"/>
              <a:t> организации в целях  подтверждения соответствия занимаемой должности (приложение </a:t>
            </a:r>
            <a:r>
              <a:rPr lang="ru-RU" sz="1400" dirty="0"/>
              <a:t>1).</a:t>
            </a:r>
          </a:p>
          <a:p>
            <a:r>
              <a:rPr lang="ru-RU" sz="1400" dirty="0" smtClean="0"/>
              <a:t>3. Создать аттестационную комиссию для проведения аттестации педагогических работников ОУ в целях подтверждения соответствия занимаемой должности.</a:t>
            </a:r>
          </a:p>
          <a:p>
            <a:r>
              <a:rPr lang="ru-RU" sz="1400" dirty="0" smtClean="0"/>
              <a:t>4. </a:t>
            </a:r>
            <a:r>
              <a:rPr lang="ru-RU" sz="1400" dirty="0"/>
              <a:t>Утвердить </a:t>
            </a:r>
            <a:r>
              <a:rPr lang="ru-RU" sz="1400" dirty="0" smtClean="0"/>
              <a:t>регламент работы </a:t>
            </a:r>
            <a:r>
              <a:rPr lang="ru-RU" sz="1400" dirty="0"/>
              <a:t>аттестационной комиссии образовательной организации (приложение 2).</a:t>
            </a:r>
          </a:p>
          <a:p>
            <a:r>
              <a:rPr lang="ru-RU" sz="1400" dirty="0" smtClean="0"/>
              <a:t>5. Утвердить </a:t>
            </a:r>
            <a:r>
              <a:rPr lang="ru-RU" sz="1400" dirty="0"/>
              <a:t>состав аттестационной комиссии образовательной организации (приложение 3). </a:t>
            </a:r>
            <a:endParaRPr lang="ru-RU" sz="1400" dirty="0" smtClean="0"/>
          </a:p>
          <a:p>
            <a:r>
              <a:rPr lang="ru-RU" sz="1400" dirty="0" smtClean="0"/>
              <a:t>6. Утвердить список педагогических работников ОУ, подлежащих аттестации в 2016-2017 учебном году (приложение 4).</a:t>
            </a:r>
            <a:endParaRPr lang="ru-RU" sz="1400" dirty="0"/>
          </a:p>
          <a:p>
            <a:r>
              <a:rPr lang="ru-RU" sz="1400" dirty="0"/>
              <a:t>7</a:t>
            </a:r>
            <a:r>
              <a:rPr lang="ru-RU" sz="1400" dirty="0" smtClean="0"/>
              <a:t>. Утвердить </a:t>
            </a:r>
            <a:r>
              <a:rPr lang="ru-RU" sz="1400" dirty="0"/>
              <a:t>график </a:t>
            </a:r>
            <a:r>
              <a:rPr lang="ru-RU" sz="1400" dirty="0" smtClean="0"/>
              <a:t>проведения аттестации в 2016-2017 учебном году </a:t>
            </a:r>
            <a:r>
              <a:rPr lang="ru-RU" sz="1400" dirty="0"/>
              <a:t>(приложение </a:t>
            </a:r>
            <a:r>
              <a:rPr lang="ru-RU" sz="1400" dirty="0" smtClean="0"/>
              <a:t>5).</a:t>
            </a:r>
            <a:endParaRPr lang="ru-RU" sz="1400" dirty="0"/>
          </a:p>
          <a:p>
            <a:r>
              <a:rPr lang="ru-RU" sz="1400" dirty="0" smtClean="0"/>
              <a:t>8. </a:t>
            </a:r>
            <a:r>
              <a:rPr lang="ru-RU" sz="1400" dirty="0"/>
              <a:t>Контроль исполнения настоящего приказа оставляю за собой.</a:t>
            </a:r>
          </a:p>
          <a:p>
            <a:endParaRPr lang="ru-RU" sz="1400" dirty="0"/>
          </a:p>
          <a:p>
            <a:endParaRPr lang="ru-RU" sz="1400" dirty="0"/>
          </a:p>
          <a:p>
            <a:r>
              <a:rPr lang="ru-RU" sz="1400" dirty="0" smtClean="0"/>
              <a:t>    Директор:</a:t>
            </a:r>
            <a:r>
              <a:rPr lang="ru-RU" sz="1400" dirty="0"/>
              <a:t>                               </a:t>
            </a:r>
            <a:r>
              <a:rPr lang="ru-RU" sz="1400" dirty="0" smtClean="0"/>
              <a:t>                         ______________/__________________________</a:t>
            </a:r>
            <a:r>
              <a:rPr lang="ru-RU" sz="1400" dirty="0"/>
              <a:t>          </a:t>
            </a:r>
          </a:p>
          <a:p>
            <a:r>
              <a:rPr lang="ru-RU" sz="1400" dirty="0"/>
              <a:t>                                                                      </a:t>
            </a:r>
            <a:r>
              <a:rPr lang="ru-RU" sz="1400" dirty="0" smtClean="0"/>
              <a:t>           подпись</a:t>
            </a:r>
            <a:r>
              <a:rPr lang="ru-RU" sz="1400" dirty="0"/>
              <a:t>             </a:t>
            </a:r>
            <a:r>
              <a:rPr lang="ru-RU" sz="1400" dirty="0" smtClean="0"/>
              <a:t>  расшифровка </a:t>
            </a:r>
            <a:r>
              <a:rPr lang="ru-RU" sz="1400" dirty="0"/>
              <a:t>подписи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35424" y="154773"/>
            <a:ext cx="7470648" cy="1293028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5000"/>
              </a:lnSpc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Порядок</a:t>
            </a:r>
            <a:b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аттестации педагогических работников</a:t>
            </a:r>
            <a:b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 целях подтверждения</a:t>
            </a:r>
            <a:b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соответствия занимаемой должности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687" y="1453896"/>
            <a:ext cx="11465137" cy="5257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spcBef>
                <a:spcPts val="600"/>
              </a:spcBef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Проводится 1 раз в 5 лет на основе оценки  их профессиональной деятельности аттестационными комиссиями образовательных организаций (ст. 49 ФЗ-273) в соответствии с распорядительным актом работодателя (приказом).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Педагогический работник знакомится с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представлением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под роспись не позднее, чем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 за 30 календарных дней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до дня проведения аттестации.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Работодатель знакомит педагогических работников с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приказом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, содержащим список аттестующихся, график проведения аттестации, под роспись не менее, чем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за 30 календарных дней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до дня проведения их аттестации по графику.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Работодатель вносит в аттестационную комиссию представление на каждого педагогического работника. 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Аттестация проводится с участием педагогического работника.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Аттестационная комиссия  организации рассматривает представление, дополнительные сведения, представленные самим педагогическим работником (в случае их представления)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По результатам аттестации аттестационная комиссия организации принимает одно из следующих решений: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	- соответствует занимаемой должности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	- не соответствует занимаемой должности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Результаты аттестации заносятся в протокол, подписываемый председателем, заместителем председателя, секретарем и членами аттестационной комиссии организации, присутствовавшими на заседании, который хранится с представлениями, дополнительными сведениями, характеризующими профессиональную деятельность у работодателя.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Выписка из протокола  хранится в личном деле работника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3880" y="1982416"/>
            <a:ext cx="11137237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ru-RU" sz="2400" b="1" u="sng" dirty="0" smtClean="0">
                <a:solidFill>
                  <a:srgbClr val="005EA4"/>
                </a:solidFill>
              </a:rPr>
              <a:t>ПРЕДСТАВЛЕНИЕ </a:t>
            </a:r>
            <a:r>
              <a:rPr lang="ru-RU" sz="2400" b="1" dirty="0" smtClean="0">
                <a:solidFill>
                  <a:srgbClr val="005EA4"/>
                </a:solidFill>
              </a:rPr>
              <a:t> на педагогического работника                                  должно содержать </a:t>
            </a:r>
            <a:r>
              <a:rPr lang="ru-RU" sz="2400" b="1" dirty="0">
                <a:solidFill>
                  <a:srgbClr val="005EA4"/>
                </a:solidFill>
              </a:rPr>
              <a:t>следующие сведения:</a:t>
            </a:r>
          </a:p>
          <a:p>
            <a:pPr marL="742950" lvl="1" indent="-28575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b="1" dirty="0"/>
              <a:t>фамилию, имя и отчество (при наличии);</a:t>
            </a:r>
          </a:p>
          <a:p>
            <a:pPr marL="742950" lvl="1" indent="-28575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b="1" dirty="0"/>
              <a:t>наименование должности на дату проведения аттестации;</a:t>
            </a:r>
          </a:p>
          <a:p>
            <a:pPr marL="742950" lvl="1" indent="-28575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b="1" dirty="0"/>
              <a:t>дату заключения по этой должности трудового договора;</a:t>
            </a:r>
          </a:p>
          <a:p>
            <a:pPr marL="742950" lvl="1" indent="-28575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b="1" dirty="0"/>
              <a:t>уровень образования и (или) квалификации по специальности или направлению подготовки;</a:t>
            </a:r>
          </a:p>
          <a:p>
            <a:pPr marL="742950" lvl="1" indent="-28575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b="1" dirty="0"/>
              <a:t>информацию о получении дополнительного профессионального образования по профилю педагогической деятельности;</a:t>
            </a:r>
          </a:p>
          <a:p>
            <a:pPr marL="742950" lvl="1" indent="-28575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b="1" dirty="0"/>
              <a:t>результаты предыдущих аттестаций (в случае их проведения);</a:t>
            </a:r>
          </a:p>
          <a:p>
            <a:pPr marL="742950" lvl="1" indent="-28575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b="1" dirty="0"/>
              <a:t>мотивированную всестороннюю и объективную оценку профессиональных, деловых качеств, результатов профессиональной деятельности педагогического работника по выполнению трудовых обязанностей, возложенных на него трудовым договором.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70141" y="464950"/>
            <a:ext cx="8734587" cy="12930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all" spc="5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j-ea"/>
                <a:cs typeface="+mj-cs"/>
              </a:rPr>
              <a:t>Аттестация педагогических работников</a:t>
            </a:r>
          </a:p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all" spc="5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j-ea"/>
                <a:cs typeface="+mj-cs"/>
              </a:rPr>
              <a:t>в целях подтверждения</a:t>
            </a:r>
            <a:r>
              <a:rPr kumimoji="0" lang="ru-RU" altLang="ru-RU" sz="2000" b="1" i="0" u="none" strike="noStrike" kern="1200" cap="all" spc="5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j-ea"/>
                <a:cs typeface="+mj-cs"/>
              </a:rPr>
              <a:t> их</a:t>
            </a:r>
            <a:endParaRPr kumimoji="0" lang="ru-RU" altLang="ru-RU" sz="2000" b="1" i="0" u="none" strike="noStrike" kern="1200" cap="all" spc="5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j-ea"/>
                <a:cs typeface="+mj-cs"/>
              </a:rPr>
              <a:t>Соответствия занимаемым должностям</a:t>
            </a:r>
            <a:endParaRPr kumimoji="0" lang="ru-RU" sz="2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624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1609344" y="12"/>
            <a:ext cx="9278112" cy="6909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Примерная форма представления работодателя</a:t>
            </a:r>
            <a:endParaRPr lang="ru-RU" sz="1400" b="1" dirty="0"/>
          </a:p>
          <a:p>
            <a:pPr algn="r"/>
            <a:r>
              <a:rPr lang="ru-RU" sz="1200" dirty="0" smtClean="0"/>
              <a:t>В аттестационную комиссию</a:t>
            </a:r>
          </a:p>
          <a:p>
            <a:pPr algn="r"/>
            <a:r>
              <a:rPr lang="ru-RU" sz="1200" dirty="0" smtClean="0"/>
              <a:t>_______________________________</a:t>
            </a:r>
          </a:p>
          <a:p>
            <a:pPr algn="r"/>
            <a:r>
              <a:rPr lang="ru-RU" sz="1100" dirty="0" smtClean="0"/>
              <a:t>(наименование ОУ)</a:t>
            </a:r>
          </a:p>
          <a:p>
            <a:r>
              <a:rPr lang="ru-RU" sz="1400" dirty="0" smtClean="0"/>
              <a:t>На _______________________________________________________________________________________</a:t>
            </a:r>
            <a:endParaRPr lang="ru-RU" sz="1400" dirty="0"/>
          </a:p>
          <a:p>
            <a:r>
              <a:rPr lang="ru-RU" sz="1400" dirty="0"/>
              <a:t>		</a:t>
            </a:r>
            <a:r>
              <a:rPr lang="ru-RU" sz="1400" dirty="0" smtClean="0"/>
              <a:t>                  </a:t>
            </a:r>
            <a:r>
              <a:rPr lang="ru-RU" sz="1200" dirty="0" smtClean="0"/>
              <a:t>(Ф.И.О. педагогического работника)</a:t>
            </a:r>
            <a:endParaRPr lang="ru-RU" sz="1200" dirty="0"/>
          </a:p>
          <a:p>
            <a:r>
              <a:rPr lang="ru-RU" sz="1200" dirty="0" smtClean="0"/>
              <a:t>________________________________________________________________________________________________________</a:t>
            </a:r>
          </a:p>
          <a:p>
            <a:r>
              <a:rPr lang="ru-RU" sz="1400" dirty="0" smtClean="0"/>
              <a:t>                                                                      </a:t>
            </a:r>
            <a:r>
              <a:rPr lang="ru-RU" sz="1200" dirty="0" smtClean="0"/>
              <a:t>(должность)</a:t>
            </a:r>
            <a:endParaRPr lang="ru-RU" sz="1200" dirty="0"/>
          </a:p>
          <a:p>
            <a:r>
              <a:rPr lang="ru-RU" sz="1400" dirty="0" smtClean="0"/>
              <a:t>Дата </a:t>
            </a:r>
            <a:r>
              <a:rPr lang="ru-RU" sz="1400" dirty="0"/>
              <a:t>заключения трудового </a:t>
            </a:r>
            <a:r>
              <a:rPr lang="ru-RU" sz="1400" dirty="0" smtClean="0"/>
              <a:t>договора* _________________________________________________________</a:t>
            </a:r>
          </a:p>
          <a:p>
            <a:r>
              <a:rPr lang="ru-RU" sz="1400" dirty="0" smtClean="0"/>
              <a:t>   </a:t>
            </a:r>
            <a:r>
              <a:rPr lang="ru-RU" sz="1200" dirty="0" smtClean="0"/>
              <a:t>                                                                                  *по данной должности</a:t>
            </a:r>
            <a:endParaRPr lang="ru-RU" sz="1200" dirty="0"/>
          </a:p>
          <a:p>
            <a:r>
              <a:rPr lang="ru-RU" sz="1400" dirty="0"/>
              <a:t>Сведения об </a:t>
            </a:r>
            <a:r>
              <a:rPr lang="ru-RU" sz="1400" dirty="0" smtClean="0"/>
              <a:t>аттестуемом:</a:t>
            </a:r>
          </a:p>
          <a:p>
            <a:r>
              <a:rPr lang="ru-RU" sz="1400" dirty="0" smtClean="0"/>
              <a:t>образование _______________________________________________________________________________  </a:t>
            </a:r>
          </a:p>
          <a:p>
            <a:r>
              <a:rPr lang="ru-RU" sz="1400" dirty="0" smtClean="0"/>
              <a:t> __________________________________________________________________________________________</a:t>
            </a:r>
            <a:endParaRPr lang="ru-RU" sz="1400" dirty="0"/>
          </a:p>
          <a:p>
            <a:r>
              <a:rPr lang="ru-RU" sz="1200" dirty="0" smtClean="0"/>
              <a:t>       (какое </a:t>
            </a:r>
            <a:r>
              <a:rPr lang="ru-RU" sz="1200" dirty="0"/>
              <a:t>образовательное учреждение </a:t>
            </a:r>
            <a:r>
              <a:rPr lang="ru-RU" sz="1200" dirty="0" smtClean="0"/>
              <a:t>окончил, полученная специальность и квалификация, год окончания)</a:t>
            </a:r>
          </a:p>
          <a:p>
            <a:endParaRPr lang="ru-RU" sz="600" dirty="0"/>
          </a:p>
          <a:p>
            <a:r>
              <a:rPr lang="ru-RU" sz="1400" dirty="0" smtClean="0"/>
              <a:t>Дополнительное профессиональное образование по профилю педагогической деятельности</a:t>
            </a:r>
            <a:endParaRPr lang="ru-RU" sz="1400" dirty="0"/>
          </a:p>
          <a:p>
            <a:r>
              <a:rPr lang="ru-RU" sz="1200" dirty="0" smtClean="0"/>
              <a:t>________________________________________________________________________________________________________</a:t>
            </a:r>
          </a:p>
          <a:p>
            <a:r>
              <a:rPr lang="ru-RU" sz="1400" dirty="0" smtClean="0"/>
              <a:t>__________________________________________________________________________________________</a:t>
            </a:r>
          </a:p>
          <a:p>
            <a:r>
              <a:rPr lang="ru-RU" sz="1400" dirty="0" smtClean="0"/>
              <a:t>Результаты </a:t>
            </a:r>
            <a:r>
              <a:rPr lang="ru-RU" sz="1400" dirty="0"/>
              <a:t>предыдущей аттестации </a:t>
            </a:r>
            <a:r>
              <a:rPr lang="ru-RU" sz="1400" dirty="0" smtClean="0"/>
              <a:t>**_________________________________________________________</a:t>
            </a:r>
          </a:p>
          <a:p>
            <a:r>
              <a:rPr lang="ru-RU" sz="1200" dirty="0" smtClean="0"/>
              <a:t>                                                                                           **в случае ее проведения</a:t>
            </a:r>
            <a:r>
              <a:rPr lang="ru-RU" sz="1400" dirty="0" smtClean="0"/>
              <a:t> </a:t>
            </a:r>
            <a:endParaRPr lang="ru-RU" sz="1400" dirty="0"/>
          </a:p>
          <a:p>
            <a:r>
              <a:rPr lang="ru-RU" sz="1400" dirty="0" smtClean="0"/>
              <a:t>Оценка </a:t>
            </a:r>
            <a:r>
              <a:rPr lang="ru-RU" sz="1400" dirty="0"/>
              <a:t>профессиональных, деловых качеств, результатов профессиональной </a:t>
            </a:r>
            <a:r>
              <a:rPr lang="ru-RU" sz="1400" dirty="0" smtClean="0"/>
              <a:t>деятельности, выполнение трудовых обязанностей (в соответствии с трудовым договором):</a:t>
            </a:r>
          </a:p>
          <a:p>
            <a:r>
              <a:rPr lang="ru-RU" sz="1200" dirty="0" smtClean="0"/>
              <a:t>________________________________________________________________________________________________________</a:t>
            </a:r>
          </a:p>
          <a:p>
            <a:r>
              <a:rPr lang="ru-RU" sz="1400" dirty="0" smtClean="0"/>
              <a:t>__________________________________________________________________________________________</a:t>
            </a:r>
          </a:p>
          <a:p>
            <a:r>
              <a:rPr lang="ru-RU" sz="1400" dirty="0" smtClean="0"/>
              <a:t>Является / не является членом первичной профсоюзной организации ______________________________</a:t>
            </a:r>
          </a:p>
          <a:p>
            <a:r>
              <a:rPr lang="ru-RU" sz="1200" dirty="0" smtClean="0"/>
              <a:t>   (нужное подчеркнуть)</a:t>
            </a:r>
          </a:p>
          <a:p>
            <a:r>
              <a:rPr lang="ru-RU" sz="1400" dirty="0" smtClean="0"/>
              <a:t>____________________________________________________________ с ________ г.  по настоящее время</a:t>
            </a:r>
            <a:endParaRPr lang="ru-RU" sz="1400" dirty="0"/>
          </a:p>
          <a:p>
            <a:r>
              <a:rPr lang="ru-RU" sz="1200" dirty="0" smtClean="0"/>
              <a:t>  (наименование первичной профсоюзной организации)</a:t>
            </a:r>
          </a:p>
          <a:p>
            <a:r>
              <a:rPr lang="ru-RU" sz="1400" dirty="0" smtClean="0"/>
              <a:t>«_____» __________________ 20____ г.</a:t>
            </a:r>
          </a:p>
          <a:p>
            <a:r>
              <a:rPr lang="ru-RU" sz="1400" dirty="0" smtClean="0"/>
              <a:t>Работодатель  _</a:t>
            </a:r>
            <a:r>
              <a:rPr lang="ru-RU" sz="1200" dirty="0" smtClean="0"/>
              <a:t>____________________________                    </a:t>
            </a:r>
            <a:r>
              <a:rPr lang="ru-RU" sz="1400" dirty="0" smtClean="0"/>
              <a:t>подпись</a:t>
            </a:r>
            <a:r>
              <a:rPr lang="ru-RU" sz="1200" dirty="0" smtClean="0"/>
              <a:t>                               </a:t>
            </a:r>
            <a:r>
              <a:rPr lang="ru-RU" sz="1200" dirty="0"/>
              <a:t>__________________________ </a:t>
            </a:r>
          </a:p>
          <a:p>
            <a:r>
              <a:rPr lang="ru-RU" sz="1200" dirty="0"/>
              <a:t>                          </a:t>
            </a:r>
            <a:r>
              <a:rPr lang="ru-RU" sz="1200" dirty="0" smtClean="0"/>
              <a:t>                    (должность)                                                                                            (</a:t>
            </a:r>
            <a:r>
              <a:rPr lang="ru-RU" sz="1200" dirty="0"/>
              <a:t>расшифровка подписи)</a:t>
            </a:r>
          </a:p>
          <a:p>
            <a:r>
              <a:rPr lang="ru-RU" sz="1200" dirty="0" smtClean="0"/>
              <a:t>(М.П.)</a:t>
            </a:r>
          </a:p>
          <a:p>
            <a:r>
              <a:rPr lang="ru-RU" sz="1400" dirty="0" smtClean="0"/>
              <a:t>С </a:t>
            </a:r>
            <a:r>
              <a:rPr lang="ru-RU" sz="1400" dirty="0"/>
              <a:t>представлением ознакомлен(а</a:t>
            </a:r>
            <a:r>
              <a:rPr lang="ru-RU" sz="1400" dirty="0" smtClean="0"/>
              <a:t>)    _</a:t>
            </a:r>
            <a:r>
              <a:rPr lang="ru-RU" sz="1200" dirty="0" smtClean="0"/>
              <a:t>_________________________________________________</a:t>
            </a:r>
            <a:endParaRPr lang="ru-RU" sz="1200" dirty="0"/>
          </a:p>
          <a:p>
            <a:r>
              <a:rPr lang="ru-RU" sz="1200" dirty="0"/>
              <a:t>                                                             </a:t>
            </a:r>
            <a:r>
              <a:rPr lang="ru-RU" sz="1200" dirty="0" smtClean="0"/>
              <a:t>                                          (подпись, дата)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610709" y="576804"/>
            <a:ext cx="8400739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3F4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Аттестационная комиссия образовательной организации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85799" y="2194592"/>
            <a:ext cx="11061915" cy="4309271"/>
          </a:xfrm>
        </p:spPr>
        <p:txBody>
          <a:bodyPr>
            <a:normAutofit fontScale="92500"/>
          </a:bodyPr>
          <a:lstStyle/>
          <a:p>
            <a:pPr algn="just">
              <a:buNone/>
              <a:defRPr/>
            </a:pPr>
            <a:r>
              <a:rPr lang="ru-RU" sz="3600" dirty="0">
                <a:solidFill>
                  <a:srgbClr val="2C3622"/>
                </a:solidFill>
                <a:latin typeface="Arial" pitchFamily="34" charset="0"/>
                <a:cs typeface="Arial" pitchFamily="34" charset="0"/>
              </a:rPr>
              <a:t>1. Формируется из числа работников организации, </a:t>
            </a:r>
            <a:r>
              <a:rPr lang="ru-RU" sz="3600" u="sng" dirty="0">
                <a:solidFill>
                  <a:srgbClr val="2C3622"/>
                </a:solidFill>
                <a:latin typeface="Arial" pitchFamily="34" charset="0"/>
                <a:cs typeface="Arial" pitchFamily="34" charset="0"/>
              </a:rPr>
              <a:t>в которой работает аттестуемый</a:t>
            </a:r>
            <a:r>
              <a:rPr lang="ru-RU" sz="3600" dirty="0">
                <a:solidFill>
                  <a:srgbClr val="2C3622"/>
                </a:solidFill>
                <a:latin typeface="Arial" pitchFamily="34" charset="0"/>
                <a:cs typeface="Arial" pitchFamily="34" charset="0"/>
              </a:rPr>
              <a:t>, в том числе входящих в состав коллегиальных органов управления, предусмотренных уставом организации.</a:t>
            </a:r>
          </a:p>
          <a:p>
            <a:pPr>
              <a:buNone/>
              <a:defRPr/>
            </a:pPr>
            <a:r>
              <a:rPr lang="ru-RU" sz="3600" dirty="0">
                <a:solidFill>
                  <a:srgbClr val="2C3622"/>
                </a:solidFill>
                <a:latin typeface="Arial" pitchFamily="34" charset="0"/>
                <a:cs typeface="Arial" pitchFamily="34" charset="0"/>
              </a:rPr>
              <a:t>2. «В состав аттестационной комиссии организации </a:t>
            </a:r>
            <a:r>
              <a:rPr lang="ru-RU" sz="3600" b="1" dirty="0">
                <a:solidFill>
                  <a:srgbClr val="2C3622"/>
                </a:solidFill>
                <a:latin typeface="Arial" pitchFamily="34" charset="0"/>
                <a:cs typeface="Arial" pitchFamily="34" charset="0"/>
              </a:rPr>
              <a:t>в обязательном порядке </a:t>
            </a:r>
            <a:r>
              <a:rPr lang="ru-RU" sz="3600" dirty="0" smtClean="0">
                <a:solidFill>
                  <a:srgbClr val="2C3622"/>
                </a:solidFill>
                <a:latin typeface="Arial" pitchFamily="34" charset="0"/>
                <a:cs typeface="Arial" pitchFamily="34" charset="0"/>
              </a:rPr>
              <a:t>включается </a:t>
            </a:r>
            <a:r>
              <a:rPr lang="ru-RU" sz="3600" b="1" dirty="0" smtClean="0">
                <a:solidFill>
                  <a:srgbClr val="2C3622"/>
                </a:solidFill>
                <a:latin typeface="Arial" pitchFamily="34" charset="0"/>
                <a:cs typeface="Arial" pitchFamily="34" charset="0"/>
              </a:rPr>
              <a:t>представитель</a:t>
            </a:r>
            <a:r>
              <a:rPr lang="ru-RU" sz="3600" dirty="0" smtClean="0">
                <a:solidFill>
                  <a:srgbClr val="2C362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>
                <a:solidFill>
                  <a:srgbClr val="2C3622"/>
                </a:solidFill>
                <a:latin typeface="Arial" pitchFamily="34" charset="0"/>
                <a:cs typeface="Arial" pitchFamily="34" charset="0"/>
              </a:rPr>
              <a:t>первичной профсоюзной организации» (п. 7 «Порядка проведения аттестации…»)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6891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6524" y="442401"/>
            <a:ext cx="7966739" cy="216428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 работы аттестационной комиссии образовательной организации</a:t>
            </a:r>
            <a:endParaRPr lang="ru-RU" sz="36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6769" y="2511553"/>
            <a:ext cx="10238787" cy="353568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Общие положения;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Основные задачи Комиссии;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Порядок формирования и состав Комиссии;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Функции председателя, заместителя председателя, секретаря и членов Комиссии;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Порядок работы Комиссии.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20498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1292352" y="333375"/>
            <a:ext cx="10467851" cy="66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ПРОТОКОЛ </a:t>
            </a:r>
          </a:p>
          <a:p>
            <a:pPr algn="ctr"/>
            <a:r>
              <a:rPr lang="ru-RU" sz="1400" b="1" dirty="0"/>
              <a:t>заседания аттестационной комиссии</a:t>
            </a:r>
            <a:r>
              <a:rPr lang="ru-RU" sz="1400" dirty="0"/>
              <a:t> </a:t>
            </a:r>
          </a:p>
          <a:p>
            <a:pPr algn="ctr"/>
            <a:r>
              <a:rPr lang="ru-RU" sz="1400" dirty="0"/>
              <a:t>___________________________________________________________ </a:t>
            </a:r>
          </a:p>
          <a:p>
            <a:pPr algn="ctr"/>
            <a:r>
              <a:rPr lang="ru-RU" sz="1400" dirty="0"/>
              <a:t>(наименование  образовательной организации в соответствии с уставом)</a:t>
            </a:r>
          </a:p>
          <a:p>
            <a:r>
              <a:rPr lang="ru-RU" sz="1400" dirty="0"/>
              <a:t>от 15.</a:t>
            </a:r>
            <a:r>
              <a:rPr lang="ru-RU" sz="1400" b="1" dirty="0"/>
              <a:t> </a:t>
            </a:r>
            <a:r>
              <a:rPr lang="ru-RU" sz="1400" dirty="0" smtClean="0"/>
              <a:t>03. 2017 </a:t>
            </a:r>
            <a:r>
              <a:rPr lang="ru-RU" sz="1400" dirty="0"/>
              <a:t>г.                                                                                                  № 1</a:t>
            </a:r>
          </a:p>
          <a:p>
            <a:r>
              <a:rPr lang="ru-RU" sz="1400" dirty="0"/>
              <a:t>            </a:t>
            </a:r>
          </a:p>
          <a:p>
            <a:r>
              <a:rPr lang="ru-RU" sz="1200" dirty="0"/>
              <a:t>Количественный состав АК  ___(чел.)</a:t>
            </a:r>
          </a:p>
          <a:p>
            <a:r>
              <a:rPr lang="ru-RU" sz="1200" dirty="0"/>
              <a:t>На заседании присутствовало  </a:t>
            </a:r>
            <a:r>
              <a:rPr lang="ru-RU" sz="1200" dirty="0" err="1"/>
              <a:t>___членов</a:t>
            </a:r>
            <a:r>
              <a:rPr lang="ru-RU" sz="1200" dirty="0"/>
              <a:t> АК </a:t>
            </a:r>
          </a:p>
          <a:p>
            <a:r>
              <a:rPr lang="ru-RU" sz="1200" dirty="0"/>
              <a:t>Отсутствовали:  (ф.и.о. полностью, причина)</a:t>
            </a:r>
          </a:p>
          <a:p>
            <a:r>
              <a:rPr lang="ru-RU" sz="1400" dirty="0"/>
              <a:t>                                                       </a:t>
            </a:r>
            <a:r>
              <a:rPr lang="ru-RU" sz="1400" b="1" dirty="0"/>
              <a:t>Повестка заседания</a:t>
            </a:r>
            <a:r>
              <a:rPr lang="ru-RU" sz="1400" dirty="0"/>
              <a:t>.</a:t>
            </a:r>
          </a:p>
          <a:p>
            <a:r>
              <a:rPr lang="ru-RU" sz="1400" dirty="0"/>
              <a:t>1.Об аттестации педагогических работников в целях подтверждения </a:t>
            </a:r>
            <a:r>
              <a:rPr lang="ru-RU" sz="1400" dirty="0" err="1"/>
              <a:t>соответ</a:t>
            </a:r>
            <a:r>
              <a:rPr lang="ru-RU" sz="1400" dirty="0"/>
              <a:t>-</a:t>
            </a:r>
          </a:p>
          <a:p>
            <a:r>
              <a:rPr lang="ru-RU" sz="1400" dirty="0" err="1"/>
              <a:t>ствия</a:t>
            </a:r>
            <a:r>
              <a:rPr lang="ru-RU" sz="1400" dirty="0"/>
              <a:t> занимаемой должности:</a:t>
            </a:r>
          </a:p>
          <a:p>
            <a:r>
              <a:rPr lang="ru-RU" sz="1400" dirty="0"/>
              <a:t>_____________________________________________________________________ </a:t>
            </a:r>
          </a:p>
          <a:p>
            <a:pPr algn="ctr"/>
            <a:r>
              <a:rPr lang="ru-RU" sz="1200" dirty="0"/>
              <a:t>(ф.и.о. полностью, должность)</a:t>
            </a:r>
          </a:p>
          <a:p>
            <a:r>
              <a:rPr lang="ru-RU" sz="1400" dirty="0"/>
              <a:t>Слушали: ____________________________________________________________</a:t>
            </a:r>
          </a:p>
          <a:p>
            <a:r>
              <a:rPr lang="ru-RU" sz="1400" dirty="0"/>
              <a:t>			</a:t>
            </a:r>
            <a:r>
              <a:rPr lang="ru-RU" sz="1200" dirty="0"/>
              <a:t>(ф.и.о. полностью, должность)</a:t>
            </a:r>
            <a:r>
              <a:rPr lang="ru-RU" sz="1400" dirty="0"/>
              <a:t>                            </a:t>
            </a:r>
          </a:p>
          <a:p>
            <a:r>
              <a:rPr lang="ru-RU" sz="1400" dirty="0"/>
              <a:t>Решили: </a:t>
            </a:r>
          </a:p>
          <a:p>
            <a:r>
              <a:rPr lang="ru-RU" sz="1400" dirty="0"/>
              <a:t>1.Ф.И.О. (полностью) соответствует занимаемой  должности  «__________________»</a:t>
            </a:r>
          </a:p>
          <a:p>
            <a:r>
              <a:rPr lang="ru-RU" sz="1400" dirty="0"/>
              <a:t>  				                  	             </a:t>
            </a:r>
            <a:r>
              <a:rPr lang="ru-RU" sz="1200" dirty="0"/>
              <a:t>(наименование должности)</a:t>
            </a:r>
          </a:p>
          <a:p>
            <a:r>
              <a:rPr lang="ru-RU" sz="1400" dirty="0"/>
              <a:t>2.Ф.И.О. (полностью) не соответствует занимаемой  должности   «__________________»</a:t>
            </a:r>
          </a:p>
          <a:p>
            <a:r>
              <a:rPr lang="ru-RU" sz="1400" dirty="0"/>
              <a:t>   						 </a:t>
            </a:r>
            <a:r>
              <a:rPr lang="ru-RU" sz="1200" dirty="0"/>
              <a:t>(наименование должности)</a:t>
            </a:r>
          </a:p>
          <a:p>
            <a:r>
              <a:rPr lang="ru-RU" sz="1400" dirty="0"/>
              <a:t>Количество голосов «за» _____,  «против»________</a:t>
            </a:r>
          </a:p>
          <a:p>
            <a:r>
              <a:rPr lang="ru-RU" sz="1400" dirty="0"/>
              <a:t>Председатель аттестационной комиссии  _______________________/________________</a:t>
            </a:r>
          </a:p>
          <a:p>
            <a:r>
              <a:rPr lang="ru-RU" sz="1400" dirty="0"/>
              <a:t>					 (подпись) 		(Ф.И.О.)</a:t>
            </a:r>
          </a:p>
          <a:p>
            <a:r>
              <a:rPr lang="ru-RU" sz="1400" dirty="0"/>
              <a:t>Заместитель председателя аттестационной комиссии _______________/______________</a:t>
            </a:r>
          </a:p>
          <a:p>
            <a:r>
              <a:rPr lang="ru-RU" sz="1400" dirty="0"/>
              <a:t>					 (подпись)		 (Ф.И.О.)</a:t>
            </a:r>
          </a:p>
          <a:p>
            <a:r>
              <a:rPr lang="ru-RU" sz="1400" dirty="0"/>
              <a:t>Секретарь аттестационной комиссии               ______________________/________________</a:t>
            </a:r>
          </a:p>
          <a:p>
            <a:r>
              <a:rPr lang="ru-RU" sz="1400" dirty="0"/>
              <a:t>					 (подпись)		 (Ф.И.О.)</a:t>
            </a:r>
          </a:p>
          <a:p>
            <a:r>
              <a:rPr lang="ru-RU" sz="1400" dirty="0"/>
              <a:t>Члены аттестационной комиссии                      _______________________/________________</a:t>
            </a:r>
          </a:p>
          <a:p>
            <a:r>
              <a:rPr lang="ru-RU" sz="1400" dirty="0"/>
              <a:t>					 (подпись)		 (Ф.И.О.)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1962912" y="188914"/>
            <a:ext cx="9894655" cy="64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endParaRPr lang="ru-RU" sz="1400" b="1" dirty="0" smtClean="0"/>
          </a:p>
          <a:p>
            <a:pPr algn="ctr"/>
            <a:r>
              <a:rPr lang="ru-RU" sz="1400" b="1" dirty="0" smtClean="0"/>
              <a:t>ВЫПИСКА</a:t>
            </a:r>
            <a:endParaRPr lang="ru-RU" sz="1400" b="1" dirty="0"/>
          </a:p>
          <a:p>
            <a:pPr algn="ctr"/>
            <a:r>
              <a:rPr lang="ru-RU" sz="1400" b="1" dirty="0"/>
              <a:t>из протокола заседания аттестационной комиссии</a:t>
            </a:r>
          </a:p>
          <a:p>
            <a:pPr algn="ctr"/>
            <a:r>
              <a:rPr lang="ru-RU" sz="1400" dirty="0"/>
              <a:t>_________________________________________________</a:t>
            </a:r>
          </a:p>
          <a:p>
            <a:pPr algn="ctr"/>
            <a:r>
              <a:rPr lang="ru-RU" sz="1400" dirty="0"/>
              <a:t>(наименование образовательной организации в соответствии с уставом)</a:t>
            </a:r>
          </a:p>
          <a:p>
            <a:pPr algn="ctr"/>
            <a:r>
              <a:rPr lang="ru-RU" sz="1400" dirty="0"/>
              <a:t>___________________________________</a:t>
            </a:r>
          </a:p>
          <a:p>
            <a:pPr algn="ctr"/>
            <a:r>
              <a:rPr lang="ru-RU" sz="1400" dirty="0"/>
              <a:t>(заполняется индивидуально на каждого работника)</a:t>
            </a:r>
          </a:p>
          <a:p>
            <a:r>
              <a:rPr lang="ru-RU" sz="1400" dirty="0"/>
              <a:t>от </a:t>
            </a:r>
            <a:r>
              <a:rPr lang="ru-RU" sz="1400" b="1" dirty="0"/>
              <a:t>17.</a:t>
            </a:r>
            <a:r>
              <a:rPr lang="ru-RU" sz="1400" dirty="0"/>
              <a:t> </a:t>
            </a:r>
            <a:r>
              <a:rPr lang="ru-RU" sz="1400" dirty="0" smtClean="0"/>
              <a:t>03. 2017 </a:t>
            </a:r>
            <a:r>
              <a:rPr lang="ru-RU" sz="1400" dirty="0"/>
              <a:t>г.                                               </a:t>
            </a:r>
          </a:p>
          <a:p>
            <a:r>
              <a:rPr lang="ru-RU" sz="1400" dirty="0"/>
              <a:t>(дата подготовки выписки)</a:t>
            </a:r>
          </a:p>
          <a:p>
            <a:r>
              <a:rPr lang="ru-RU" sz="1400" dirty="0"/>
              <a:t>                                    </a:t>
            </a:r>
          </a:p>
          <a:p>
            <a:r>
              <a:rPr lang="ru-RU" sz="1400" dirty="0"/>
              <a:t>Ф.И.О. (полностью)______________________________________________________________</a:t>
            </a:r>
          </a:p>
          <a:p>
            <a:r>
              <a:rPr lang="ru-RU" sz="1400" dirty="0"/>
              <a:t>                                соответствует (не соответствует занимаемой должности)</a:t>
            </a:r>
          </a:p>
          <a:p>
            <a:r>
              <a:rPr lang="ru-RU" sz="1400" dirty="0"/>
              <a:t>______________________________________________________________________________                             (указать наименование должности «_____») - нужное выбрать</a:t>
            </a:r>
          </a:p>
          <a:p>
            <a:r>
              <a:rPr lang="ru-RU" sz="1400" dirty="0"/>
              <a:t>Председатель аттестационной комиссии _________________________/_________________                                                                                                                 					</a:t>
            </a:r>
            <a:r>
              <a:rPr lang="ru-RU" sz="1200" dirty="0"/>
              <a:t>(Ф.И.О.)                         (подпись</a:t>
            </a:r>
          </a:p>
          <a:p>
            <a:r>
              <a:rPr lang="ru-RU" sz="1400" dirty="0"/>
              <a:t>Заместитель председателя аттестационной комиссии _____________/________________</a:t>
            </a:r>
          </a:p>
          <a:p>
            <a:r>
              <a:rPr lang="ru-RU" sz="1400" dirty="0"/>
              <a:t>                                                                                            </a:t>
            </a:r>
            <a:r>
              <a:rPr lang="ru-RU" sz="1200" dirty="0"/>
              <a:t>(Ф.И.О.)                         (подпись) </a:t>
            </a:r>
          </a:p>
          <a:p>
            <a:r>
              <a:rPr lang="ru-RU" sz="1400" dirty="0"/>
              <a:t>Секретарь аттестационной комиссии ___________________________/____________________                                                                                                                                  					</a:t>
            </a:r>
            <a:r>
              <a:rPr lang="ru-RU" sz="1200" dirty="0"/>
              <a:t>(Ф.И.О.)                         (подпись)</a:t>
            </a:r>
          </a:p>
          <a:p>
            <a:r>
              <a:rPr lang="ru-RU" sz="1400" dirty="0"/>
              <a:t>Члены аттестационной комиссии   ________________________/_________________________</a:t>
            </a:r>
          </a:p>
          <a:p>
            <a:r>
              <a:rPr lang="ru-RU" sz="1400" dirty="0"/>
              <a:t>                                                                                            </a:t>
            </a:r>
            <a:r>
              <a:rPr lang="ru-RU" sz="1200" dirty="0"/>
              <a:t>(Ф.И.О.)                         (подпись)</a:t>
            </a:r>
            <a:r>
              <a:rPr lang="ru-RU" sz="1400" dirty="0"/>
              <a:t>               </a:t>
            </a:r>
          </a:p>
          <a:p>
            <a:r>
              <a:rPr lang="ru-RU" sz="1200" dirty="0"/>
              <a:t>Дата проведения заседания АК  </a:t>
            </a:r>
            <a:r>
              <a:rPr lang="ru-RU" sz="1200" b="1" dirty="0"/>
              <a:t>15</a:t>
            </a:r>
            <a:r>
              <a:rPr lang="ru-RU" sz="1200" dirty="0"/>
              <a:t>. 09. 2014 г.</a:t>
            </a:r>
          </a:p>
          <a:p>
            <a:r>
              <a:rPr lang="ru-RU" sz="1200" dirty="0"/>
              <a:t>Количество голосов «за» _____,«против»________</a:t>
            </a:r>
          </a:p>
          <a:p>
            <a:r>
              <a:rPr lang="ru-RU" sz="1200" dirty="0"/>
              <a:t>Протокол заседания АК  от </a:t>
            </a:r>
            <a:r>
              <a:rPr lang="ru-RU" sz="1200" b="1" dirty="0"/>
              <a:t>15</a:t>
            </a:r>
            <a:r>
              <a:rPr lang="ru-RU" sz="1200" dirty="0"/>
              <a:t>. 09. 2014 №_____</a:t>
            </a:r>
          </a:p>
          <a:p>
            <a:r>
              <a:rPr lang="ru-RU" sz="1200" dirty="0"/>
              <a:t>С решением аттестационной комиссии ознакомлен и согласен (не согласен) – нужное подчеркнуть</a:t>
            </a:r>
          </a:p>
          <a:p>
            <a:r>
              <a:rPr lang="ru-RU" sz="1400" dirty="0"/>
              <a:t>_____________________/_______________________</a:t>
            </a:r>
          </a:p>
          <a:p>
            <a:r>
              <a:rPr lang="ru-RU" sz="1200" dirty="0"/>
              <a:t>	Подпись                                 расшифровка подписи</a:t>
            </a:r>
          </a:p>
          <a:p>
            <a:endParaRPr lang="ru-RU" sz="1400" dirty="0"/>
          </a:p>
          <a:p>
            <a:r>
              <a:rPr lang="ru-RU" sz="1400" dirty="0"/>
              <a:t>Дата ознакомления с выпиской  </a:t>
            </a:r>
            <a:r>
              <a:rPr lang="ru-RU" sz="1400" b="1" i="1" dirty="0"/>
              <a:t>20</a:t>
            </a:r>
            <a:r>
              <a:rPr lang="ru-RU" sz="1400" i="1" dirty="0"/>
              <a:t> </a:t>
            </a:r>
            <a:r>
              <a:rPr lang="ru-RU" sz="1400" i="1" dirty="0" smtClean="0"/>
              <a:t>марта 2017 </a:t>
            </a:r>
            <a:r>
              <a:rPr lang="ru-RU" sz="1400" i="1" dirty="0"/>
              <a:t>г.</a:t>
            </a:r>
            <a:r>
              <a:rPr lang="ru-RU" sz="14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5822" y="483077"/>
            <a:ext cx="10820399" cy="362528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АТТЕСТАЦИЯ ПЕДАГОГИЧЕСКИХ РАБОТНИКОВ В ЦЕЛЯХ УСТАНОВЛЕНИЯ КВАЛИФИКАЦИОННЫХ КАТЕГОРИЙ</a:t>
            </a:r>
            <a:endParaRPr lang="ru-RU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282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2372" y="886786"/>
            <a:ext cx="10187989" cy="72008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05EA4"/>
                </a:solidFill>
                <a:latin typeface="Arial" panose="020B0604020202020204" pitchFamily="34" charset="0"/>
              </a:rPr>
              <a:t>На сегодняшний день вопросы аттестации </a:t>
            </a:r>
            <a:r>
              <a:rPr lang="ru-RU" sz="2400" b="1" dirty="0" smtClean="0">
                <a:solidFill>
                  <a:srgbClr val="005EA4"/>
                </a:solidFill>
                <a:latin typeface="Arial" panose="020B0604020202020204" pitchFamily="34" charset="0"/>
              </a:rPr>
              <a:t>руководящих        </a:t>
            </a:r>
            <a:r>
              <a:rPr lang="ru-RU" sz="2400" b="1" dirty="0">
                <a:solidFill>
                  <a:srgbClr val="005EA4"/>
                </a:solidFill>
                <a:latin typeface="Arial" panose="020B0604020202020204" pitchFamily="34" charset="0"/>
              </a:rPr>
              <a:t>работников образовательных организаций регулируются: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-144689" y="44624"/>
            <a:ext cx="9889097" cy="720080"/>
          </a:xfrm>
        </p:spPr>
        <p:txBody>
          <a:bodyPr/>
          <a:lstStyle/>
          <a:p>
            <a:r>
              <a:rPr lang="ru-RU" sz="3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Нормативно-правовая база </a:t>
            </a:r>
            <a:r>
              <a:rPr lang="ru-RU" sz="3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аттестации</a:t>
            </a:r>
            <a:endParaRPr lang="en-US" sz="3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6677" y="1719899"/>
            <a:ext cx="11905323" cy="4914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10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C00000"/>
                </a:solidFill>
              </a:rPr>
              <a:t>Трудовым </a:t>
            </a:r>
            <a:r>
              <a:rPr lang="ru-RU" sz="2000" b="1" dirty="0">
                <a:solidFill>
                  <a:srgbClr val="C00000"/>
                </a:solidFill>
              </a:rPr>
              <a:t>кодексом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Российской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Федерации</a:t>
            </a:r>
          </a:p>
          <a:p>
            <a:pPr marL="342900" lvl="0" indent="-342900">
              <a:spcAft>
                <a:spcPts val="10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Статьей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49 </a:t>
            </a:r>
            <a:r>
              <a:rPr lang="ru-RU" sz="2000" b="1" dirty="0">
                <a:solidFill>
                  <a:srgbClr val="C00000"/>
                </a:solidFill>
              </a:rPr>
              <a:t>Федерального закона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29.12.2012 № 273-ФЗ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«Об образовании в Российской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Федерации»</a:t>
            </a:r>
          </a:p>
          <a:p>
            <a:pPr marL="342900" lvl="0" indent="-342900">
              <a:spcAft>
                <a:spcPts val="10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C00000"/>
                </a:solidFill>
              </a:rPr>
              <a:t>Порядком </a:t>
            </a:r>
            <a:r>
              <a:rPr lang="ru-RU" sz="2000" b="1" dirty="0">
                <a:solidFill>
                  <a:srgbClr val="C00000"/>
                </a:solidFill>
              </a:rPr>
              <a:t>проведения аттестации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педагогических работников организаций, осуществляющих образовательную деятельность, утвержденным приказом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Минобрнауки РФ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276 от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07.04.2014</a:t>
            </a:r>
          </a:p>
          <a:p>
            <a:pPr marL="342900" lvl="0" indent="-342900">
              <a:spcAft>
                <a:spcPts val="10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Приказом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Министерства здравоохранения и социального развития Российской Федерации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26.08.2010 № 761н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«Об утверждении </a:t>
            </a:r>
            <a:r>
              <a:rPr lang="ru-RU" sz="2000" b="1" dirty="0">
                <a:solidFill>
                  <a:srgbClr val="C00000"/>
                </a:solidFill>
              </a:rPr>
              <a:t>Единого квалификационного справочника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должностей руководителей, специалистов и служащих, раздел «Квалификационные характеристики должностей работников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образования»</a:t>
            </a:r>
          </a:p>
          <a:p>
            <a:pPr marL="342900" lvl="0" indent="-342900">
              <a:spcAft>
                <a:spcPts val="10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C00000"/>
                </a:solidFill>
              </a:rPr>
              <a:t>Номенклатурой </a:t>
            </a:r>
            <a:r>
              <a:rPr lang="ru-RU" sz="2000" b="1" dirty="0">
                <a:solidFill>
                  <a:srgbClr val="C00000"/>
                </a:solidFill>
              </a:rPr>
              <a:t>должностей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педагогических работников организаций, осуществляющих образовательную деятельность, должностей руководителей образовательных организаций, утвержденной Постановлением Правительства Российской Федерации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08.08.2013 №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678</a:t>
            </a:r>
          </a:p>
        </p:txBody>
      </p:sp>
    </p:spTree>
    <p:extLst>
      <p:ext uri="{BB962C8B-B14F-4D97-AF65-F5344CB8AC3E}">
        <p14:creationId xmlns="" xmlns:p14="http://schemas.microsoft.com/office/powerpoint/2010/main" val="30725342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929195" y="908720"/>
            <a:ext cx="7508767" cy="56673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5EA4"/>
                </a:solidFill>
                <a:latin typeface="Arial" panose="020B0604020202020204" pitchFamily="34" charset="0"/>
                <a:ea typeface="+mn-ea"/>
                <a:cs typeface="+mn-cs"/>
              </a:rPr>
              <a:t>Закон </a:t>
            </a:r>
            <a:r>
              <a:rPr lang="ru-RU" sz="2400" dirty="0">
                <a:solidFill>
                  <a:srgbClr val="005EA4"/>
                </a:solidFill>
                <a:latin typeface="Arial" panose="020B0604020202020204" pitchFamily="34" charset="0"/>
                <a:ea typeface="+mn-ea"/>
                <a:cs typeface="+mn-cs"/>
              </a:rPr>
              <a:t>«Об образовании»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055111" y="1522860"/>
            <a:ext cx="8609508" cy="4890132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  <a:buNone/>
            </a:pPr>
            <a:r>
              <a:rPr lang="ru-RU" sz="3400" b="1" dirty="0" smtClean="0">
                <a:solidFill>
                  <a:srgbClr val="AE243B"/>
                </a:solidFill>
              </a:rPr>
              <a:t>Статья 49. Аттестация педагогических работников</a:t>
            </a:r>
          </a:p>
          <a:p>
            <a:pPr marL="457200" indent="-457200">
              <a:lnSpc>
                <a:spcPct val="120000"/>
              </a:lnSpc>
              <a:spcAft>
                <a:spcPts val="600"/>
              </a:spcAft>
              <a:buFont typeface="+mj-lt"/>
              <a:buAutoNum type="arabicPeriod" startAt="3"/>
            </a:pPr>
            <a:r>
              <a:rPr lang="ru-RU" sz="2500" b="1" dirty="0" smtClean="0"/>
              <a:t>Проведение </a:t>
            </a:r>
            <a:r>
              <a:rPr lang="ru-RU" sz="2500" b="1" dirty="0" smtClean="0">
                <a:solidFill>
                  <a:srgbClr val="005EA4"/>
                </a:solidFill>
              </a:rPr>
              <a:t>аттестации в целях установления квалификационной категории педагогических работников </a:t>
            </a:r>
            <a:r>
              <a:rPr lang="ru-RU" sz="2500" b="1" dirty="0" smtClean="0"/>
              <a:t>организаций, осуществляющих образовательную деятельность и находящихся </a:t>
            </a:r>
            <a:r>
              <a:rPr lang="ru-RU" sz="2500" b="1" dirty="0" smtClean="0">
                <a:solidFill>
                  <a:schemeClr val="accent6">
                    <a:lumMod val="75000"/>
                  </a:schemeClr>
                </a:solidFill>
              </a:rPr>
              <a:t>в ведении федеральных органов </a:t>
            </a:r>
            <a:r>
              <a:rPr lang="ru-RU" sz="2500" b="1" dirty="0" smtClean="0"/>
              <a:t>исполнительной власти, осуществляется </a:t>
            </a:r>
            <a:r>
              <a:rPr lang="ru-RU" sz="2500" b="1" dirty="0" smtClean="0">
                <a:solidFill>
                  <a:schemeClr val="accent6">
                    <a:lumMod val="75000"/>
                  </a:schemeClr>
                </a:solidFill>
              </a:rPr>
              <a:t>аттестационными комиссиями, формируемыми федеральными органами исполнительной власти</a:t>
            </a:r>
            <a:r>
              <a:rPr lang="ru-RU" sz="2500" b="1" dirty="0" smtClean="0"/>
              <a:t>, в ведении которых эти организации находятся, а в отношении педагогических работников организаций, осуществляющих образовательную деятельность и находящихся </a:t>
            </a:r>
            <a:r>
              <a:rPr lang="ru-RU" sz="2500" b="1" dirty="0" smtClean="0">
                <a:solidFill>
                  <a:srgbClr val="C00000"/>
                </a:solidFill>
              </a:rPr>
              <a:t>в ведении субъекта РФ</a:t>
            </a:r>
            <a:r>
              <a:rPr lang="ru-RU" sz="2500" b="1" dirty="0" smtClean="0"/>
              <a:t>, педагогических работников </a:t>
            </a:r>
            <a:r>
              <a:rPr lang="ru-RU" sz="2500" b="1" dirty="0" smtClean="0">
                <a:solidFill>
                  <a:srgbClr val="005EA4"/>
                </a:solidFill>
              </a:rPr>
              <a:t>муниципальных</a:t>
            </a:r>
            <a:r>
              <a:rPr lang="ru-RU" sz="2500" b="1" dirty="0" smtClean="0"/>
              <a:t> и </a:t>
            </a:r>
            <a:r>
              <a:rPr lang="ru-RU" sz="2500" b="1" dirty="0" smtClean="0">
                <a:solidFill>
                  <a:srgbClr val="005EA4"/>
                </a:solidFill>
              </a:rPr>
              <a:t>частных организаций</a:t>
            </a:r>
            <a:r>
              <a:rPr lang="ru-RU" sz="2500" b="1" dirty="0" smtClean="0"/>
              <a:t>, осуществляющих образовательную деятельность, проведение данной аттестации осуществляется </a:t>
            </a:r>
            <a:r>
              <a:rPr lang="ru-RU" sz="2500" b="1" dirty="0" smtClean="0">
                <a:solidFill>
                  <a:srgbClr val="C00000"/>
                </a:solidFill>
              </a:rPr>
              <a:t>аттестационными комиссиями, формируемыми уполномоченными органами государственной власти субъектов РФ.</a:t>
            </a:r>
          </a:p>
        </p:txBody>
      </p:sp>
      <p:pic>
        <p:nvPicPr>
          <p:cNvPr id="1028" name="Picture 4" descr="http://for-um.ru/uploads/posts/2013-06/1370418954_ob_obrazovanii_v_rossiyskoy_federaci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5793" y="2262755"/>
            <a:ext cx="2439801" cy="3038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://www.rnikolsk.pnzreg.ru/files/nikolsk_pnzreg_ru/news/2012/11/22/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5839" y="900402"/>
            <a:ext cx="1955368" cy="1099895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8" y="69429"/>
            <a:ext cx="9889097" cy="72008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3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Нормативно-правовая база аттестации</a:t>
            </a:r>
            <a:endParaRPr lang="en-US" sz="3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58584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7539" y="478624"/>
            <a:ext cx="7631724" cy="1293028"/>
          </a:xfrm>
        </p:spPr>
        <p:txBody>
          <a:bodyPr/>
          <a:lstStyle/>
          <a:p>
            <a:pPr algn="ctr"/>
            <a:r>
              <a:rPr lang="ru-RU" alt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НОРМАТИВНЫЕ ПРАВОВЫЕ ДОКУМЕНТЫ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633" y="1928813"/>
            <a:ext cx="11711355" cy="4624388"/>
          </a:xfrm>
        </p:spPr>
        <p:txBody>
          <a:bodyPr>
            <a:normAutofit lnSpcReduction="10000"/>
          </a:bodyPr>
          <a:lstStyle/>
          <a:p>
            <a:pPr marL="271463" indent="-271463">
              <a:spcBef>
                <a:spcPts val="200"/>
              </a:spcBef>
              <a:buNone/>
              <a:defRPr/>
            </a:pPr>
            <a:r>
              <a:rPr lang="ru-RU" altLang="ru-RU" dirty="0">
                <a:latin typeface="Arial" charset="0"/>
                <a:cs typeface="Arial" charset="0"/>
              </a:rPr>
              <a:t>1. </a:t>
            </a:r>
            <a:r>
              <a:rPr lang="ru-RU" altLang="ru-RU" dirty="0" smtClean="0">
                <a:latin typeface="Arial" charset="0"/>
                <a:cs typeface="Arial" charset="0"/>
              </a:rPr>
              <a:t>Приказ № 173 от 26.01.2017 г. «Об утверждении форм документов по аттестации педагогических работников организаций, осуществляющих образовательную деятельность на территории Алтайского края».</a:t>
            </a:r>
            <a:endParaRPr lang="ru-RU" altLang="ru-RU" dirty="0">
              <a:latin typeface="Arial" charset="0"/>
              <a:cs typeface="Arial" charset="0"/>
            </a:endParaRPr>
          </a:p>
          <a:p>
            <a:pPr marL="271463" indent="-271463">
              <a:spcBef>
                <a:spcPts val="200"/>
              </a:spcBef>
              <a:buNone/>
              <a:defRPr/>
            </a:pPr>
            <a:r>
              <a:rPr lang="ru-RU" altLang="ru-RU" dirty="0">
                <a:latin typeface="Arial" charset="0"/>
                <a:cs typeface="Arial" charset="0"/>
              </a:rPr>
              <a:t>2. </a:t>
            </a:r>
            <a:r>
              <a:rPr lang="ru-RU" altLang="ru-RU" dirty="0" smtClean="0">
                <a:latin typeface="Arial" charset="0"/>
                <a:cs typeface="Arial" charset="0"/>
              </a:rPr>
              <a:t>Региональное отраслевое Соглашение по организациям Алтайского края, осуществляющим образовательную деятельность, на 2016-2018 гг.</a:t>
            </a:r>
            <a:endParaRPr lang="ru-RU" altLang="ru-RU" dirty="0">
              <a:latin typeface="Arial" charset="0"/>
              <a:cs typeface="Arial" charset="0"/>
            </a:endParaRPr>
          </a:p>
          <a:p>
            <a:pPr marL="271463" indent="-271463">
              <a:spcBef>
                <a:spcPts val="200"/>
              </a:spcBef>
              <a:buNone/>
              <a:defRPr/>
            </a:pPr>
            <a:r>
              <a:rPr lang="ru-RU" altLang="ru-RU" dirty="0">
                <a:latin typeface="Arial" charset="0"/>
                <a:cs typeface="Arial" charset="0"/>
              </a:rPr>
              <a:t>3. </a:t>
            </a:r>
            <a:r>
              <a:rPr lang="ru-RU" altLang="ru-RU" dirty="0" smtClean="0">
                <a:latin typeface="Arial" charset="0"/>
                <a:cs typeface="Arial" charset="0"/>
              </a:rPr>
              <a:t>Письмо № 242 от 14.03.2016 </a:t>
            </a:r>
            <a:r>
              <a:rPr lang="en-US" altLang="ru-RU" dirty="0" smtClean="0">
                <a:latin typeface="Arial" charset="0"/>
                <a:cs typeface="Arial" charset="0"/>
              </a:rPr>
              <a:t>[</a:t>
            </a:r>
            <a:r>
              <a:rPr lang="ru-RU" altLang="ru-RU" dirty="0" smtClean="0">
                <a:latin typeface="Arial" charset="0"/>
                <a:cs typeface="Arial" charset="0"/>
              </a:rPr>
              <a:t>Разъяснения по региональному отраслевому Соглашению</a:t>
            </a:r>
            <a:r>
              <a:rPr lang="en-US" altLang="ru-RU" dirty="0" smtClean="0">
                <a:latin typeface="Arial" charset="0"/>
                <a:cs typeface="Arial" charset="0"/>
              </a:rPr>
              <a:t>]</a:t>
            </a:r>
            <a:r>
              <a:rPr lang="ru-RU" altLang="ru-RU" dirty="0" smtClean="0">
                <a:latin typeface="Arial" charset="0"/>
                <a:cs typeface="Arial" charset="0"/>
              </a:rPr>
              <a:t>.</a:t>
            </a:r>
            <a:endParaRPr lang="ru-RU" altLang="ru-RU" dirty="0">
              <a:latin typeface="Arial" charset="0"/>
              <a:cs typeface="Arial" charset="0"/>
            </a:endParaRPr>
          </a:p>
          <a:p>
            <a:pPr marL="271463" indent="-271463">
              <a:spcBef>
                <a:spcPts val="200"/>
              </a:spcBef>
              <a:buNone/>
              <a:defRPr/>
            </a:pPr>
            <a:r>
              <a:rPr lang="ru-RU" altLang="ru-RU" dirty="0">
                <a:latin typeface="Arial" charset="0"/>
                <a:cs typeface="Arial" charset="0"/>
              </a:rPr>
              <a:t>4. </a:t>
            </a:r>
            <a:r>
              <a:rPr lang="ru-RU" altLang="ru-RU" dirty="0" smtClean="0">
                <a:latin typeface="Arial" charset="0"/>
                <a:cs typeface="Arial" charset="0"/>
              </a:rPr>
              <a:t>Письмо № 490 от 27.04.2016 «О процедуре аттестации педагогических работников» </a:t>
            </a:r>
            <a:r>
              <a:rPr lang="en-US" altLang="ru-RU" sz="2000" dirty="0" smtClean="0">
                <a:latin typeface="Arial" charset="0"/>
                <a:cs typeface="Arial" charset="0"/>
              </a:rPr>
              <a:t>[</a:t>
            </a:r>
            <a:r>
              <a:rPr lang="ru-RU" altLang="ru-RU" sz="2000" dirty="0" smtClean="0">
                <a:latin typeface="Arial" charset="0"/>
                <a:cs typeface="Arial" charset="0"/>
              </a:rPr>
              <a:t>процедура работы с заявлением и списками</a:t>
            </a:r>
            <a:r>
              <a:rPr lang="en-US" altLang="ru-RU" sz="2000" dirty="0" smtClean="0">
                <a:latin typeface="Arial" charset="0"/>
                <a:cs typeface="Arial" charset="0"/>
              </a:rPr>
              <a:t>]</a:t>
            </a:r>
            <a:r>
              <a:rPr lang="ru-RU" altLang="ru-RU" dirty="0" smtClean="0">
                <a:latin typeface="Arial" charset="0"/>
                <a:cs typeface="Arial" charset="0"/>
              </a:rPr>
              <a:t>.</a:t>
            </a:r>
          </a:p>
          <a:p>
            <a:pPr marL="271463" indent="-271463">
              <a:spcBef>
                <a:spcPts val="200"/>
              </a:spcBef>
              <a:buNone/>
              <a:defRPr/>
            </a:pPr>
            <a:r>
              <a:rPr lang="ru-RU" altLang="ru-RU" dirty="0" smtClean="0">
                <a:latin typeface="Arial" charset="0"/>
                <a:cs typeface="Arial" charset="0"/>
              </a:rPr>
              <a:t>5. Письмо № 536 от 11.05.2016 «О локальных актах ОО по процедуре аттестации педагогических работников».</a:t>
            </a:r>
          </a:p>
          <a:p>
            <a:pPr marL="271463" indent="-271463">
              <a:spcBef>
                <a:spcPts val="200"/>
              </a:spcBef>
              <a:buNone/>
              <a:defRPr/>
            </a:pPr>
            <a:r>
              <a:rPr lang="ru-RU" altLang="ru-RU" dirty="0" smtClean="0">
                <a:latin typeface="Arial" charset="0"/>
                <a:cs typeface="Arial" charset="0"/>
              </a:rPr>
              <a:t>6. Письмо № 195 от 28.02.2017 «О формировании состава документов аттестационного дела».</a:t>
            </a:r>
          </a:p>
          <a:p>
            <a:pPr marL="271463" indent="-271463">
              <a:spcBef>
                <a:spcPts val="200"/>
              </a:spcBef>
              <a:buNone/>
              <a:defRPr/>
            </a:pPr>
            <a:r>
              <a:rPr lang="ru-RU" altLang="ru-RU" dirty="0" smtClean="0">
                <a:latin typeface="Arial" charset="0"/>
                <a:cs typeface="Arial" charset="0"/>
              </a:rPr>
              <a:t>7. Письмо № 203 от 02.03.2017 «О проведении аттестации на квалификационные категории».</a:t>
            </a:r>
            <a:endParaRPr lang="ru-RU" altLang="ru-RU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603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4108704" y="154773"/>
            <a:ext cx="7824216" cy="1293028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ru-RU" sz="2000" b="1" dirty="0" smtClean="0"/>
              <a:t>Порядок аттестации</a:t>
            </a:r>
            <a:br>
              <a:rPr lang="ru-RU" sz="2000" b="1" dirty="0" smtClean="0"/>
            </a:br>
            <a:r>
              <a:rPr lang="ru-RU" sz="2000" b="1" dirty="0" smtClean="0"/>
              <a:t>педагогических работников для установления квалификационных категорий (первой или высшей)</a:t>
            </a: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05023" y="1536192"/>
            <a:ext cx="10847916" cy="4913376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Аттестация проводится по желанию педагогического работника (</a:t>
            </a:r>
            <a:r>
              <a:rPr lang="ru-RU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на основании заявления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 заявлении указываются квалификационные категории и должности, по которым они хотят пройти аттестацию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Заявления подаются педагогическими работниками независимо от продолжительности работы в организации, в том числе в период нахождения в отпуске по уходу за ребенком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Заявления о проведении аттестации в целях установления высшей квалификационной категории по должности, по которой аттестация будет проводиться впервые, подаются педагогическими работниками не ранее, чем через 2 года после установления по этой должности первой квалификационной категории.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Квалификационная категория (первая/высшая) устанавливается сроком на 5 лет. Срок действия квалификационной категории продлению не подлежит.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Окончание срока действия первой/высшей квалификационной категории не ограничивает право педагогического работника впоследствии обращаться с заявлением о проведении его аттестации в целях установления первой/высшей категории по той же должности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4133088" y="496149"/>
            <a:ext cx="7824216" cy="1293028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ru-RU" sz="2000" b="1" dirty="0" smtClean="0"/>
              <a:t>Порядок аттестации</a:t>
            </a:r>
            <a:br>
              <a:rPr lang="ru-RU" sz="2000" b="1" dirty="0" smtClean="0"/>
            </a:br>
            <a:r>
              <a:rPr lang="ru-RU" sz="2000" b="1" dirty="0" smtClean="0"/>
              <a:t>педагогических работников для установления квалификационных категорий (первой или высшей)</a:t>
            </a: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92831" y="2036064"/>
            <a:ext cx="10847916" cy="4413504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Заявления рассматриваются аттестационной комиссией в срок не более 30 дней</a:t>
            </a:r>
          </a:p>
          <a:p>
            <a:pPr algn="just">
              <a:lnSpc>
                <a:spcPct val="8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Продолжительность аттестации от начала ее проведения до принятия решения составляет не более 60 дней</a:t>
            </a:r>
          </a:p>
          <a:p>
            <a:pPr algn="just">
              <a:lnSpc>
                <a:spcPct val="8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Решение аттестационной комиссии оформляется протоколом.</a:t>
            </a:r>
          </a:p>
          <a:p>
            <a:pPr algn="just">
              <a:lnSpc>
                <a:spcPct val="8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Решение аттестационной комиссии вступает в силу со дня его вынесения</a:t>
            </a:r>
          </a:p>
          <a:p>
            <a:pPr algn="just">
              <a:lnSpc>
                <a:spcPct val="8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Педагогические работники, которым при проведении аттестации отказано в установлении квалификационной категории, обращаются по их желанию в аттестационную комиссию с заявлением о проведении аттестации на туже квалификационную категорию не ранее чем через год со дня принятия аттестационной комиссией соответствующего решения</a:t>
            </a:r>
          </a:p>
          <a:p>
            <a:pPr algn="just">
              <a:lnSpc>
                <a:spcPct val="8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Квалификационные категории сохраняются до окончания срока их действия при переходе в другую организацию, в том числе, расположенную в другом субъекте РФ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1325" y="264310"/>
            <a:ext cx="8610600" cy="1293028"/>
          </a:xfrm>
        </p:spPr>
        <p:txBody>
          <a:bodyPr/>
          <a:lstStyle/>
          <a:p>
            <a:pPr algn="ctr"/>
            <a:r>
              <a:rPr lang="ru-RU" alt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ВАЖНО:</a:t>
            </a:r>
            <a:endParaRPr lang="ru-RU" dirty="0"/>
          </a:p>
        </p:txBody>
      </p:sp>
      <p:graphicFrame>
        <p:nvGraphicFramePr>
          <p:cNvPr id="7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03548668"/>
              </p:ext>
            </p:extLst>
          </p:nvPr>
        </p:nvGraphicFramePr>
        <p:xfrm>
          <a:off x="206063" y="1648504"/>
          <a:ext cx="11797048" cy="5009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51142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2330" y="155481"/>
            <a:ext cx="5957887" cy="828675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СРОКИ АТТЕСТАЦИИ </a:t>
            </a:r>
            <a:endParaRPr lang="ru-RU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Группа 5"/>
          <p:cNvGrpSpPr>
            <a:grpSpLocks noGrp="1"/>
          </p:cNvGrpSpPr>
          <p:nvPr/>
        </p:nvGrpSpPr>
        <p:grpSpPr bwMode="auto">
          <a:xfrm>
            <a:off x="594909" y="1010384"/>
            <a:ext cx="10558867" cy="5483468"/>
            <a:chOff x="-1399319" y="1873268"/>
            <a:chExt cx="7768691" cy="4835850"/>
          </a:xfrm>
        </p:grpSpPr>
        <p:graphicFrame>
          <p:nvGraphicFramePr>
            <p:cNvPr id="5" name="Схема 4"/>
            <p:cNvGraphicFramePr/>
            <p:nvPr>
              <p:extLst>
                <p:ext uri="{D42A27DB-BD31-4B8C-83A1-F6EECF244321}">
                  <p14:modId xmlns="" xmlns:p14="http://schemas.microsoft.com/office/powerpoint/2010/main" val="2727387284"/>
                </p:ext>
              </p:extLst>
            </p:nvPr>
          </p:nvGraphicFramePr>
          <p:xfrm>
            <a:off x="-712201" y="5737941"/>
            <a:ext cx="3351687" cy="97117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6" name="Схема 5"/>
            <p:cNvGraphicFramePr/>
            <p:nvPr/>
          </p:nvGraphicFramePr>
          <p:xfrm>
            <a:off x="-698489" y="4842013"/>
            <a:ext cx="3363852" cy="68334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graphicFrame>
          <p:nvGraphicFramePr>
            <p:cNvPr id="7" name="Схема 6"/>
            <p:cNvGraphicFramePr/>
            <p:nvPr/>
          </p:nvGraphicFramePr>
          <p:xfrm>
            <a:off x="1388823" y="2693002"/>
            <a:ext cx="2578605" cy="68775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1" r:lo="rId12" r:qs="rId13" r:cs="rId14"/>
            </a:graphicData>
          </a:graphic>
        </p:graphicFrame>
        <p:sp>
          <p:nvSpPr>
            <p:cNvPr id="8" name="Правая фигурная скобка 7"/>
            <p:cNvSpPr/>
            <p:nvPr/>
          </p:nvSpPr>
          <p:spPr bwMode="auto">
            <a:xfrm rot="5400000">
              <a:off x="4300619" y="2235064"/>
              <a:ext cx="566537" cy="2999488"/>
            </a:xfrm>
            <a:prstGeom prst="rightBrace">
              <a:avLst/>
            </a:prstGeom>
            <a:ln w="571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aphicFrame>
          <p:nvGraphicFramePr>
            <p:cNvPr id="9" name="Схема 8"/>
            <p:cNvGraphicFramePr/>
            <p:nvPr/>
          </p:nvGraphicFramePr>
          <p:xfrm>
            <a:off x="-241350" y="3937568"/>
            <a:ext cx="3234472" cy="72763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5" r:lo="rId16" r:qs="rId17" r:cs="rId18"/>
            </a:graphicData>
          </a:graphic>
        </p:graphicFrame>
        <p:graphicFrame>
          <p:nvGraphicFramePr>
            <p:cNvPr id="10" name="Схема 9"/>
            <p:cNvGraphicFramePr/>
            <p:nvPr/>
          </p:nvGraphicFramePr>
          <p:xfrm>
            <a:off x="3897835" y="4263932"/>
            <a:ext cx="2471537" cy="133629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9" r:lo="rId20" r:qs="rId21" r:cs="rId22"/>
            </a:graphicData>
          </a:graphic>
        </p:graphicFrame>
        <p:sp>
          <p:nvSpPr>
            <p:cNvPr id="11" name="Правая фигурная скобка 10"/>
            <p:cNvSpPr/>
            <p:nvPr/>
          </p:nvSpPr>
          <p:spPr bwMode="auto">
            <a:xfrm rot="14872452">
              <a:off x="-555697" y="2887207"/>
              <a:ext cx="666443" cy="2323442"/>
            </a:xfrm>
            <a:prstGeom prst="rightBrace">
              <a:avLst/>
            </a:prstGeom>
            <a:ln w="571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aphicFrame>
          <p:nvGraphicFramePr>
            <p:cNvPr id="12" name="Схема 11"/>
            <p:cNvGraphicFramePr/>
            <p:nvPr/>
          </p:nvGraphicFramePr>
          <p:xfrm>
            <a:off x="-1399319" y="1873268"/>
            <a:ext cx="2207622" cy="118239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3" r:lo="rId24" r:qs="rId25" r:cs="rId26"/>
            </a:graphicData>
          </a:graphic>
        </p:graphicFrame>
        <p:cxnSp>
          <p:nvCxnSpPr>
            <p:cNvPr id="13" name="Прямая со стрелкой 12"/>
            <p:cNvCxnSpPr/>
            <p:nvPr/>
          </p:nvCxnSpPr>
          <p:spPr bwMode="auto">
            <a:xfrm rot="10800000">
              <a:off x="606443" y="5445503"/>
              <a:ext cx="351118" cy="375146"/>
            </a:xfrm>
            <a:prstGeom prst="straightConnector1">
              <a:avLst/>
            </a:prstGeom>
            <a:ln w="28575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/>
            <p:nvPr/>
          </p:nvCxnSpPr>
          <p:spPr bwMode="auto">
            <a:xfrm flipV="1">
              <a:off x="372600" y="4621890"/>
              <a:ext cx="792968" cy="348451"/>
            </a:xfrm>
            <a:prstGeom prst="straightConnector1">
              <a:avLst/>
            </a:prstGeom>
            <a:ln w="28575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 bwMode="auto">
            <a:xfrm rot="5400000" flipH="1" flipV="1">
              <a:off x="1513563" y="3377111"/>
              <a:ext cx="711636" cy="574183"/>
            </a:xfrm>
            <a:prstGeom prst="straightConnector1">
              <a:avLst/>
            </a:prstGeom>
            <a:ln w="28575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Группа 6"/>
          <p:cNvGrpSpPr>
            <a:grpSpLocks/>
          </p:cNvGrpSpPr>
          <p:nvPr/>
        </p:nvGrpSpPr>
        <p:grpSpPr bwMode="auto">
          <a:xfrm>
            <a:off x="8284553" y="931505"/>
            <a:ext cx="3335339" cy="1825625"/>
            <a:chOff x="5724128" y="707824"/>
            <a:chExt cx="3336413" cy="1826110"/>
          </a:xfrm>
        </p:grpSpPr>
        <p:grpSp>
          <p:nvGrpSpPr>
            <p:cNvPr id="17" name="Группа 21"/>
            <p:cNvGrpSpPr/>
            <p:nvPr/>
          </p:nvGrpSpPr>
          <p:grpSpPr>
            <a:xfrm>
              <a:off x="5724128" y="707824"/>
              <a:ext cx="3336413" cy="335469"/>
              <a:chOff x="-40209" y="32996"/>
              <a:chExt cx="3336413" cy="823680"/>
            </a:xfrm>
            <a:scene3d>
              <a:camera prst="orthographicFront"/>
              <a:lightRig rig="flat" dir="t"/>
            </a:scene3d>
          </p:grpSpPr>
          <p:sp>
            <p:nvSpPr>
              <p:cNvPr id="20" name="Скругленный прямоугольник 19"/>
              <p:cNvSpPr/>
              <p:nvPr/>
            </p:nvSpPr>
            <p:spPr>
              <a:xfrm>
                <a:off x="-40209" y="32996"/>
                <a:ext cx="3336413" cy="823680"/>
              </a:xfrm>
              <a:prstGeom prst="roundRect">
                <a:avLst/>
              </a:prstGeom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21" name="Скругленный прямоугольник 4"/>
              <p:cNvSpPr/>
              <p:nvPr/>
            </p:nvSpPr>
            <p:spPr>
              <a:xfrm>
                <a:off x="40209" y="45297"/>
                <a:ext cx="3255995" cy="67270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lIns="53340" tIns="53340" rIns="53340" bIns="53340" spcCol="1270" anchor="ctr"/>
              <a:lstStyle/>
              <a:p>
                <a:pPr algn="ctr" defTabSz="622300">
                  <a:spcAft>
                    <a:spcPct val="35000"/>
                  </a:spcAft>
                  <a:defRPr/>
                </a:pPr>
                <a:r>
                  <a:rPr lang="ru-RU" sz="1400" b="1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Решение:</a:t>
                </a:r>
                <a:endParaRPr lang="ru-RU" sz="1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8" name="Скругленный прямоугольник 17"/>
            <p:cNvSpPr/>
            <p:nvPr/>
          </p:nvSpPr>
          <p:spPr>
            <a:xfrm>
              <a:off x="5724128" y="1121453"/>
              <a:ext cx="3336413" cy="645951"/>
            </a:xfrm>
            <a:prstGeom prst="roundRect">
              <a:avLst/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r>
                <a:rPr lang="ru-RU" sz="16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 установлении квалификационной категории</a:t>
              </a:r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5724128" y="1867406"/>
              <a:ext cx="3336413" cy="666528"/>
            </a:xfrm>
            <a:prstGeom prst="roundRect">
              <a:avLst/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r>
                <a:rPr lang="ru-RU" sz="16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 отказе в установлении квалификационной категории</a:t>
              </a:r>
            </a:p>
          </p:txBody>
        </p:sp>
      </p:grpSp>
      <p:cxnSp>
        <p:nvCxnSpPr>
          <p:cNvPr id="25" name="Прямая со стрелкой 24"/>
          <p:cNvCxnSpPr/>
          <p:nvPr/>
        </p:nvCxnSpPr>
        <p:spPr bwMode="auto">
          <a:xfrm flipV="1">
            <a:off x="7050634" y="1184063"/>
            <a:ext cx="1190713" cy="689707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5639" y="335748"/>
            <a:ext cx="8610600" cy="1293028"/>
          </a:xfrm>
        </p:spPr>
        <p:txBody>
          <a:bodyPr/>
          <a:lstStyle/>
          <a:p>
            <a:r>
              <a:rPr lang="ru-RU" alt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ЗАЯВЛЕНИЕ  БУДЕТ ПРИНЯТО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7523" y="1581150"/>
            <a:ext cx="10820400" cy="48006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4000"/>
              </a:lnSpc>
              <a:spcBef>
                <a:spcPts val="1200"/>
              </a:spcBef>
              <a:buFont typeface="Calibri" pitchFamily="34" charset="0"/>
              <a:buAutoNum type="arabicPeriod"/>
            </a:pPr>
            <a:r>
              <a:rPr lang="ru-RU" altLang="ru-RU" dirty="0" smtClean="0">
                <a:latin typeface="Arial" pitchFamily="34" charset="0"/>
                <a:cs typeface="Arial" pitchFamily="34" charset="0"/>
              </a:rPr>
              <a:t>Заявления на квалификационную категорию имеет право подать любой педагог!</a:t>
            </a:r>
          </a:p>
          <a:p>
            <a:pPr marL="457200" indent="-457200">
              <a:lnSpc>
                <a:spcPct val="114000"/>
              </a:lnSpc>
              <a:spcBef>
                <a:spcPts val="1200"/>
              </a:spcBef>
              <a:buFont typeface="Calibri" pitchFamily="34" charset="0"/>
              <a:buAutoNum type="arabicPeriod"/>
            </a:pPr>
            <a:r>
              <a:rPr lang="ru-RU" altLang="ru-RU" dirty="0" smtClean="0">
                <a:latin typeface="Arial" pitchFamily="34" charset="0"/>
                <a:cs typeface="Arial" pitchFamily="34" charset="0"/>
              </a:rPr>
              <a:t>Заявления могут подаваться и при нахождении в отпуске по уходу за ребенком.</a:t>
            </a:r>
          </a:p>
          <a:p>
            <a:pPr marL="457200" indent="-457200">
              <a:lnSpc>
                <a:spcPct val="114000"/>
              </a:lnSpc>
              <a:spcBef>
                <a:spcPts val="1200"/>
              </a:spcBef>
              <a:buFont typeface="Calibri" pitchFamily="34" charset="0"/>
              <a:buAutoNum type="arabicPeriod"/>
            </a:pPr>
            <a:r>
              <a:rPr lang="ru-RU" altLang="ru-RU" dirty="0" smtClean="0">
                <a:latin typeface="Arial" pitchFamily="34" charset="0"/>
                <a:cs typeface="Arial" pitchFamily="34" charset="0"/>
              </a:rPr>
              <a:t>Заявления о проведении аттестации в целях установления высшей квалификационной категории по должности, по которой аттестация будет проводиться </a:t>
            </a:r>
            <a:r>
              <a:rPr lang="ru-RU" altLang="ru-RU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впервые</a:t>
            </a:r>
            <a:r>
              <a:rPr lang="ru-RU" altLang="ru-RU" dirty="0" smtClean="0">
                <a:latin typeface="Arial" pitchFamily="34" charset="0"/>
                <a:cs typeface="Arial" pitchFamily="34" charset="0"/>
              </a:rPr>
              <a:t>, подаются педагогическими работниками </a:t>
            </a:r>
            <a:r>
              <a:rPr lang="ru-RU" alt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ранее чем через два года </a:t>
            </a:r>
            <a:r>
              <a:rPr lang="ru-RU" altLang="ru-RU" dirty="0" smtClean="0">
                <a:latin typeface="Arial" pitchFamily="34" charset="0"/>
                <a:cs typeface="Arial" pitchFamily="34" charset="0"/>
              </a:rPr>
              <a:t>после установления по этой должности первой квалификационной категории. </a:t>
            </a:r>
            <a:r>
              <a:rPr lang="ru-RU" alt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Необходимо помнить</a:t>
            </a:r>
            <a:r>
              <a:rPr lang="ru-RU" altLang="ru-RU" dirty="0" smtClean="0">
                <a:latin typeface="Arial" pitchFamily="34" charset="0"/>
                <a:cs typeface="Arial" pitchFamily="34" charset="0"/>
              </a:rPr>
              <a:t>, что все материалы, в данном случае, педагог представляет за последние 2 года!</a:t>
            </a:r>
            <a:endParaRPr lang="ru-RU" altLang="ru-RU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814924" y="333396"/>
            <a:ext cx="10731314" cy="6524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dirty="0"/>
              <a:t>					       </a:t>
            </a:r>
            <a:r>
              <a:rPr lang="ru-RU" sz="1400" dirty="0" smtClean="0"/>
              <a:t>				</a:t>
            </a:r>
            <a:r>
              <a:rPr lang="ru-RU" sz="1200" dirty="0" smtClean="0"/>
              <a:t>Приложение </a:t>
            </a:r>
            <a:r>
              <a:rPr lang="ru-RU" sz="1200" dirty="0"/>
              <a:t>1</a:t>
            </a:r>
          </a:p>
          <a:p>
            <a:r>
              <a:rPr lang="ru-RU" sz="1200" dirty="0"/>
              <a:t>					       </a:t>
            </a:r>
            <a:r>
              <a:rPr lang="ru-RU" sz="1200" dirty="0" smtClean="0"/>
              <a:t>	 		к </a:t>
            </a:r>
            <a:r>
              <a:rPr lang="ru-RU" sz="1200" dirty="0"/>
              <a:t>приказу Главного управления</a:t>
            </a:r>
          </a:p>
          <a:p>
            <a:r>
              <a:rPr lang="ru-RU" sz="1200" dirty="0"/>
              <a:t>					        </a:t>
            </a:r>
            <a:r>
              <a:rPr lang="ru-RU" sz="1200" dirty="0" smtClean="0"/>
              <a:t>			образования </a:t>
            </a:r>
            <a:r>
              <a:rPr lang="ru-RU" sz="1200" dirty="0"/>
              <a:t>и молодёжной политики </a:t>
            </a:r>
          </a:p>
          <a:p>
            <a:r>
              <a:rPr lang="ru-RU" sz="1200" dirty="0"/>
              <a:t>					        </a:t>
            </a:r>
            <a:r>
              <a:rPr lang="ru-RU" sz="1200" dirty="0" smtClean="0"/>
              <a:t>			Алтайского </a:t>
            </a:r>
            <a:r>
              <a:rPr lang="ru-RU" sz="1200" dirty="0"/>
              <a:t>края </a:t>
            </a:r>
          </a:p>
          <a:p>
            <a:r>
              <a:rPr lang="ru-RU" sz="1200" dirty="0"/>
              <a:t>					        </a:t>
            </a:r>
            <a:r>
              <a:rPr lang="ru-RU" sz="1200" dirty="0" smtClean="0"/>
              <a:t>			от «</a:t>
            </a:r>
            <a:r>
              <a:rPr lang="ru-RU" sz="1200" u="sng" dirty="0" smtClean="0"/>
              <a:t>26</a:t>
            </a:r>
            <a:r>
              <a:rPr lang="ru-RU" sz="1200" dirty="0" smtClean="0"/>
              <a:t>» января 2017г</a:t>
            </a:r>
            <a:r>
              <a:rPr lang="ru-RU" sz="1200" dirty="0"/>
              <a:t>. </a:t>
            </a:r>
            <a:r>
              <a:rPr lang="ru-RU" sz="1200" dirty="0" smtClean="0"/>
              <a:t>№173</a:t>
            </a:r>
            <a:endParaRPr lang="ru-RU" sz="1200" dirty="0"/>
          </a:p>
          <a:p>
            <a:r>
              <a:rPr lang="ru-RU" sz="1200" dirty="0"/>
              <a:t>				</a:t>
            </a:r>
          </a:p>
          <a:p>
            <a:r>
              <a:rPr lang="ru-RU" sz="1200" dirty="0"/>
              <a:t>				</a:t>
            </a:r>
            <a:r>
              <a:rPr lang="ru-RU" sz="1200" dirty="0" smtClean="0"/>
              <a:t>		В Главную аттестационную комиссию</a:t>
            </a:r>
            <a:endParaRPr lang="ru-RU" sz="1200" dirty="0"/>
          </a:p>
          <a:p>
            <a:r>
              <a:rPr lang="ru-RU" sz="1200" dirty="0"/>
              <a:t>				</a:t>
            </a:r>
            <a:r>
              <a:rPr lang="ru-RU" sz="1200" dirty="0" smtClean="0"/>
              <a:t>		Министерства образования </a:t>
            </a:r>
            <a:r>
              <a:rPr lang="ru-RU" sz="1200" dirty="0"/>
              <a:t>и </a:t>
            </a:r>
            <a:r>
              <a:rPr lang="ru-RU" sz="1200" dirty="0" smtClean="0"/>
              <a:t> науки</a:t>
            </a:r>
            <a:endParaRPr lang="ru-RU" sz="1200" dirty="0"/>
          </a:p>
          <a:p>
            <a:r>
              <a:rPr lang="ru-RU" sz="1200" dirty="0"/>
              <a:t>				</a:t>
            </a:r>
            <a:r>
              <a:rPr lang="ru-RU" sz="1200" dirty="0" smtClean="0"/>
              <a:t>		Алтайского </a:t>
            </a:r>
            <a:r>
              <a:rPr lang="ru-RU" sz="1200" dirty="0"/>
              <a:t>края</a:t>
            </a:r>
          </a:p>
          <a:p>
            <a:r>
              <a:rPr lang="ru-RU" sz="1200" dirty="0"/>
              <a:t>				</a:t>
            </a:r>
            <a:r>
              <a:rPr lang="ru-RU" sz="1200" dirty="0" smtClean="0"/>
              <a:t>		__________________________________________________</a:t>
            </a:r>
            <a:endParaRPr lang="ru-RU" sz="1200" dirty="0"/>
          </a:p>
          <a:p>
            <a:r>
              <a:rPr lang="ru-RU" sz="1200" dirty="0"/>
              <a:t>				</a:t>
            </a:r>
            <a:r>
              <a:rPr lang="ru-RU" sz="1200" dirty="0" smtClean="0"/>
              <a:t>		(</a:t>
            </a:r>
            <a:r>
              <a:rPr lang="ru-RU" sz="1200" dirty="0"/>
              <a:t>фамилия, имя, отчество полностью)</a:t>
            </a:r>
          </a:p>
          <a:p>
            <a:r>
              <a:rPr lang="ru-RU" sz="1200" dirty="0"/>
              <a:t>				</a:t>
            </a:r>
            <a:r>
              <a:rPr lang="ru-RU" sz="1200" dirty="0" smtClean="0"/>
              <a:t>		__________________________________________________</a:t>
            </a:r>
            <a:endParaRPr lang="ru-RU" sz="1200" dirty="0"/>
          </a:p>
          <a:p>
            <a:r>
              <a:rPr lang="ru-RU" sz="1200" dirty="0"/>
              <a:t>				</a:t>
            </a:r>
            <a:r>
              <a:rPr lang="ru-RU" sz="1200" dirty="0" smtClean="0"/>
              <a:t>		(</a:t>
            </a:r>
            <a:r>
              <a:rPr lang="ru-RU" sz="1200" dirty="0"/>
              <a:t>должность, наименование образовательной организации)</a:t>
            </a:r>
          </a:p>
          <a:p>
            <a:r>
              <a:rPr lang="ru-RU" sz="1400" dirty="0"/>
              <a:t>				</a:t>
            </a:r>
            <a:r>
              <a:rPr lang="ru-RU" sz="1400" dirty="0" smtClean="0"/>
              <a:t>		</a:t>
            </a:r>
            <a:r>
              <a:rPr lang="ru-RU" sz="1200" dirty="0" smtClean="0"/>
              <a:t>__________________________________________________</a:t>
            </a:r>
            <a:endParaRPr lang="ru-RU" sz="1200" dirty="0"/>
          </a:p>
          <a:p>
            <a:r>
              <a:rPr lang="ru-RU" sz="1400" dirty="0"/>
              <a:t>				</a:t>
            </a:r>
            <a:r>
              <a:rPr lang="ru-RU" sz="1400" dirty="0" smtClean="0"/>
              <a:t>		</a:t>
            </a:r>
            <a:r>
              <a:rPr lang="ru-RU" sz="1200" dirty="0" smtClean="0"/>
              <a:t>(</a:t>
            </a:r>
            <a:r>
              <a:rPr lang="ru-RU" sz="1200" dirty="0"/>
              <a:t>муниципальный район, городской округ)</a:t>
            </a:r>
          </a:p>
          <a:p>
            <a:pPr algn="ctr"/>
            <a:endParaRPr lang="ru-RU" sz="1400" dirty="0"/>
          </a:p>
          <a:p>
            <a:pPr algn="ctr"/>
            <a:r>
              <a:rPr lang="ru-RU" sz="1400" b="1" dirty="0"/>
              <a:t>ЗАЯВЛЕНИЕ</a:t>
            </a:r>
          </a:p>
          <a:p>
            <a:pPr algn="ctr"/>
            <a:endParaRPr lang="ru-RU" sz="1400" b="1" dirty="0"/>
          </a:p>
          <a:p>
            <a:r>
              <a:rPr lang="ru-RU" sz="1400" dirty="0"/>
              <a:t>	Прошу аттестовать меня в 201__ году на ___________________ квалификационную категорию по должности (должностям) </a:t>
            </a:r>
            <a:r>
              <a:rPr lang="ru-RU" sz="1400" dirty="0" smtClean="0"/>
              <a:t>__________________________________________________________________________________________</a:t>
            </a:r>
            <a:endParaRPr lang="ru-RU" sz="1400" dirty="0"/>
          </a:p>
          <a:p>
            <a:r>
              <a:rPr lang="ru-RU" sz="1400" dirty="0"/>
              <a:t>	В настоящее время (имею/не имею</a:t>
            </a:r>
            <a:r>
              <a:rPr lang="ru-RU" sz="1400" dirty="0" smtClean="0"/>
              <a:t>)  _________________ </a:t>
            </a:r>
            <a:r>
              <a:rPr lang="ru-RU" sz="1400" dirty="0"/>
              <a:t>квалификационную категорию, срок ее действия до _______________________________________</a:t>
            </a:r>
          </a:p>
          <a:p>
            <a:r>
              <a:rPr lang="ru-RU" sz="1400" dirty="0"/>
              <a:t>	Основанием для аттестации на указанную в заявлении квалификационную категорию считаю следующие результаты работы, соответствующие требованиям, предъявляемым  к </a:t>
            </a:r>
            <a:r>
              <a:rPr lang="ru-RU" sz="1400" dirty="0" smtClean="0"/>
              <a:t>__________________  </a:t>
            </a:r>
            <a:r>
              <a:rPr lang="ru-RU" sz="1400" dirty="0"/>
              <a:t>квалификационной категории</a:t>
            </a:r>
            <a:r>
              <a:rPr lang="ru-RU" sz="1400" dirty="0">
                <a:hlinkClick r:id="" action="ppaction://noaction"/>
              </a:rPr>
              <a:t>[1]</a:t>
            </a:r>
            <a:r>
              <a:rPr lang="ru-RU" sz="1400" dirty="0"/>
              <a:t>: </a:t>
            </a:r>
            <a:r>
              <a:rPr lang="ru-RU" sz="1400" dirty="0" smtClean="0"/>
              <a:t>______________________________________________________________________________________________________</a:t>
            </a:r>
          </a:p>
          <a:p>
            <a:r>
              <a:rPr lang="ru-RU" sz="1400" dirty="0" smtClean="0"/>
              <a:t>______________________________________________________________________________________________________ ______________________________________________________________________________________________________</a:t>
            </a:r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r>
              <a:rPr lang="ru-RU" sz="1400" dirty="0">
                <a:hlinkClick r:id="" action="ppaction://noaction"/>
              </a:rPr>
              <a:t>[1]</a:t>
            </a:r>
            <a:r>
              <a:rPr lang="ru-RU" sz="1400" dirty="0"/>
              <a:t> Сведения о результатах работы могут являться приложением к заявлению.</a:t>
            </a:r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1250122" y="418455"/>
            <a:ext cx="9273228" cy="625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dirty="0" smtClean="0"/>
              <a:t>Сообщаю о себе следующие сведения:</a:t>
            </a:r>
          </a:p>
          <a:p>
            <a:r>
              <a:rPr lang="ru-RU" sz="1400" dirty="0" smtClean="0"/>
              <a:t>Образование ________________________________________________________________________________</a:t>
            </a:r>
          </a:p>
          <a:p>
            <a:r>
              <a:rPr lang="ru-RU" sz="1400" dirty="0" smtClean="0"/>
              <a:t>                             когда </a:t>
            </a:r>
            <a:r>
              <a:rPr lang="ru-RU" sz="1400" dirty="0"/>
              <a:t>и какое образовательное учреждение профессионального образования окончил </a:t>
            </a:r>
            <a:r>
              <a:rPr lang="ru-RU" sz="1400" dirty="0" smtClean="0"/>
              <a:t>___________________________________________________________________________________________</a:t>
            </a:r>
            <a:endParaRPr lang="ru-RU" sz="1400" dirty="0"/>
          </a:p>
          <a:p>
            <a:r>
              <a:rPr lang="ru-RU" sz="1400" dirty="0" smtClean="0"/>
              <a:t>                                                                      полученная </a:t>
            </a:r>
            <a:r>
              <a:rPr lang="ru-RU" sz="1400" dirty="0"/>
              <a:t>специальность и </a:t>
            </a:r>
            <a:r>
              <a:rPr lang="ru-RU" sz="1400" dirty="0" smtClean="0"/>
              <a:t>квалификация</a:t>
            </a:r>
            <a:endParaRPr lang="ru-RU" sz="1400" dirty="0"/>
          </a:p>
          <a:p>
            <a:r>
              <a:rPr lang="ru-RU" sz="1400" dirty="0"/>
              <a:t>стаж педагогической работы (по специальности) </a:t>
            </a:r>
            <a:r>
              <a:rPr lang="ru-RU" sz="1400" dirty="0" smtClean="0"/>
              <a:t>___________ </a:t>
            </a:r>
            <a:r>
              <a:rPr lang="ru-RU" sz="1400" dirty="0"/>
              <a:t>лет,</a:t>
            </a:r>
          </a:p>
          <a:p>
            <a:r>
              <a:rPr lang="ru-RU" sz="1400" dirty="0"/>
              <a:t>в данной должности  </a:t>
            </a:r>
            <a:r>
              <a:rPr lang="ru-RU" sz="1400" dirty="0" smtClean="0"/>
              <a:t>________ </a:t>
            </a:r>
            <a:r>
              <a:rPr lang="ru-RU" sz="1400" dirty="0"/>
              <a:t>лет; в данном учреждении  _________ лет.</a:t>
            </a:r>
          </a:p>
          <a:p>
            <a:r>
              <a:rPr lang="ru-RU" sz="1400" dirty="0"/>
              <a:t>Имею следующие награды, звания, ученую степень, ученое звание </a:t>
            </a:r>
            <a:r>
              <a:rPr lang="ru-RU" sz="1400" dirty="0" smtClean="0"/>
              <a:t>__________________________________</a:t>
            </a:r>
            <a:endParaRPr lang="ru-RU" sz="1400" dirty="0"/>
          </a:p>
          <a:p>
            <a:r>
              <a:rPr lang="ru-RU" sz="1400" dirty="0" smtClean="0"/>
              <a:t>___________________________________________________________________________________________ </a:t>
            </a:r>
          </a:p>
          <a:p>
            <a:r>
              <a:rPr lang="ru-RU" sz="1400" dirty="0" smtClean="0"/>
              <a:t>Сведения </a:t>
            </a:r>
            <a:r>
              <a:rPr lang="ru-RU" sz="1400" dirty="0"/>
              <a:t>о повышении квалификации </a:t>
            </a:r>
            <a:r>
              <a:rPr lang="ru-RU" sz="1400" dirty="0" smtClean="0"/>
              <a:t>__________________________________________________________</a:t>
            </a:r>
            <a:endParaRPr lang="ru-RU" sz="1400" dirty="0"/>
          </a:p>
          <a:p>
            <a:r>
              <a:rPr lang="ru-RU" sz="1400" dirty="0" smtClean="0"/>
              <a:t>____________________________________________________________________________________________</a:t>
            </a:r>
          </a:p>
          <a:p>
            <a:r>
              <a:rPr lang="ru-RU" sz="1400" dirty="0" smtClean="0"/>
              <a:t>                         (название курсов, учреждение  профессионального образования, дата окончания)</a:t>
            </a:r>
          </a:p>
          <a:p>
            <a:r>
              <a:rPr lang="ru-RU" sz="1400" dirty="0" smtClean="0"/>
              <a:t>____________________________________________________________________________________________</a:t>
            </a:r>
            <a:endParaRPr lang="ru-RU" sz="1400" dirty="0"/>
          </a:p>
          <a:p>
            <a:r>
              <a:rPr lang="ru-RU" sz="1400" dirty="0" smtClean="0"/>
              <a:t>                          (</a:t>
            </a:r>
            <a:r>
              <a:rPr lang="ru-RU" sz="1400" dirty="0"/>
              <a:t>уровень прохождения итоговой аттестации при повышении квалификации)</a:t>
            </a:r>
          </a:p>
          <a:p>
            <a:endParaRPr lang="ru-RU" sz="1400" dirty="0"/>
          </a:p>
          <a:p>
            <a:r>
              <a:rPr lang="ru-RU" sz="1400" dirty="0"/>
              <a:t>Аттестацию на заседании </a:t>
            </a:r>
            <a:r>
              <a:rPr lang="ru-RU" sz="1400" dirty="0" smtClean="0"/>
              <a:t>Главной аттестационной </a:t>
            </a:r>
            <a:r>
              <a:rPr lang="ru-RU" sz="1400" dirty="0"/>
              <a:t>комиссии прошу провести </a:t>
            </a:r>
            <a:r>
              <a:rPr lang="ru-RU" sz="1400" u="sng" dirty="0"/>
              <a:t>в моем присутствии (без моего присутствия</a:t>
            </a:r>
            <a:r>
              <a:rPr lang="ru-RU" sz="1400" u="sng" dirty="0" smtClean="0"/>
              <a:t>)</a:t>
            </a:r>
          </a:p>
          <a:p>
            <a:r>
              <a:rPr lang="ru-RU" sz="1400" dirty="0" smtClean="0"/>
              <a:t>                        (нужное подчеркнуть).</a:t>
            </a:r>
          </a:p>
          <a:p>
            <a:r>
              <a:rPr lang="ru-RU" sz="1400" dirty="0" smtClean="0"/>
              <a:t>С порядком аттестации педагогических работников организаций, осуществляющих образовательную деятельность, ознакомлен(а).</a:t>
            </a:r>
          </a:p>
          <a:p>
            <a:endParaRPr lang="ru-RU" sz="1400" dirty="0" smtClean="0"/>
          </a:p>
          <a:p>
            <a:r>
              <a:rPr lang="ru-RU" sz="1400" dirty="0" smtClean="0"/>
              <a:t>В соответствии с п. 1 ст.1 Федерального закона от 27.07.2006  № 152- ФЗ  «О персональных данных согласен (согласна) на осуществление любых действий (операций) в том числе получение, обработку, хранение, в отношении моих персональных данных, необходимых для проведения аттестации.</a:t>
            </a:r>
          </a:p>
          <a:p>
            <a:endParaRPr lang="ru-RU" sz="1400" dirty="0"/>
          </a:p>
          <a:p>
            <a:r>
              <a:rPr lang="ru-RU" sz="1400" dirty="0" smtClean="0"/>
              <a:t> </a:t>
            </a:r>
            <a:r>
              <a:rPr lang="ru-RU" sz="1400" dirty="0"/>
              <a:t>«___» ____________ 201__ г. 		Подпись _______________________ </a:t>
            </a:r>
          </a:p>
          <a:p>
            <a:endParaRPr lang="ru-RU" sz="1400" dirty="0"/>
          </a:p>
          <a:p>
            <a:r>
              <a:rPr lang="ru-RU" sz="1400" dirty="0"/>
              <a:t>Тел. дом. ______________________,         </a:t>
            </a:r>
            <a:r>
              <a:rPr lang="ru-RU" sz="1400" dirty="0" err="1"/>
              <a:t>служ</a:t>
            </a:r>
            <a:r>
              <a:rPr lang="ru-RU" sz="1400" dirty="0"/>
              <a:t>.    </a:t>
            </a:r>
            <a:r>
              <a:rPr lang="ru-RU" sz="1400" dirty="0" smtClean="0"/>
              <a:t>________________________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9912" y="407186"/>
            <a:ext cx="8610600" cy="1293028"/>
          </a:xfrm>
        </p:spPr>
        <p:txBody>
          <a:bodyPr/>
          <a:lstStyle/>
          <a:p>
            <a:pPr algn="ctr"/>
            <a:r>
              <a:rPr lang="ru-RU" alt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ВАЖНО!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7523" y="1831144"/>
            <a:ext cx="10820400" cy="4412302"/>
          </a:xfrm>
        </p:spPr>
        <p:txBody>
          <a:bodyPr>
            <a:normAutofit lnSpcReduction="10000"/>
          </a:bodyPr>
          <a:lstStyle/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4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п. 31: «Истечение срока действия высшей (первой) квалификационной категории не ограничивает право педагогического работника впоследствии обращаться в аттестационную комиссию с заявлением о проведении его аттестации в целях установления высшей (первой) квалификационной категории по той же должности»</a:t>
            </a: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2400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mar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dirty="0" smtClean="0"/>
              <a:t>Педагогический работник </a:t>
            </a:r>
            <a:r>
              <a:rPr lang="ru-RU" altLang="ru-RU" sz="2800" u="sng" dirty="0" smtClean="0">
                <a:solidFill>
                  <a:srgbClr val="C00000"/>
                </a:solidFill>
              </a:rPr>
              <a:t>может быть аттестован </a:t>
            </a:r>
            <a:r>
              <a:rPr lang="ru-RU" altLang="ru-RU" sz="2800" dirty="0" smtClean="0"/>
              <a:t> на квалификационную категорию только </a:t>
            </a:r>
            <a:r>
              <a:rPr lang="ru-RU" altLang="ru-RU" sz="2800" u="sng" dirty="0" smtClean="0">
                <a:solidFill>
                  <a:srgbClr val="C00000"/>
                </a:solidFill>
              </a:rPr>
              <a:t>при наличии</a:t>
            </a:r>
            <a:r>
              <a:rPr lang="ru-RU" altLang="ru-RU" sz="2800" dirty="0" smtClean="0">
                <a:solidFill>
                  <a:srgbClr val="C00000"/>
                </a:solidFill>
              </a:rPr>
              <a:t> </a:t>
            </a:r>
            <a:r>
              <a:rPr lang="ru-RU" altLang="ru-RU" sz="2800" u="sng" dirty="0" smtClean="0">
                <a:solidFill>
                  <a:srgbClr val="C00000"/>
                </a:solidFill>
              </a:rPr>
              <a:t>результатов профессиональной деятельности</a:t>
            </a:r>
            <a:r>
              <a:rPr lang="ru-RU" altLang="ru-RU" sz="2800" dirty="0" smtClean="0"/>
              <a:t> в соответствии с п. 36, п. 37 действующего Порядка аттестации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4970" y="1365503"/>
            <a:ext cx="11236271" cy="274285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АТТЕСТАЦИЯ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руководителей образовательных организаций на соответствие занимаемой должности</a:t>
            </a:r>
            <a:endParaRPr lang="ru-RU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282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6108" y="465785"/>
            <a:ext cx="8610600" cy="1295400"/>
          </a:xfrm>
        </p:spPr>
        <p:txBody>
          <a:bodyPr>
            <a:noAutofit/>
          </a:bodyPr>
          <a:lstStyle/>
          <a:p>
            <a:pPr algn="ctr"/>
            <a:r>
              <a:rPr lang="ru-RU" alt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!!! ДОЛЖНЫ ВСЕ ЗНАТЬ !!!</a:t>
            </a:r>
            <a:br>
              <a:rPr lang="ru-RU" alt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alt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п.п.36,37 </a:t>
            </a:r>
            <a:endParaRPr lang="ru-RU" dirty="0"/>
          </a:p>
        </p:txBody>
      </p:sp>
      <p:sp>
        <p:nvSpPr>
          <p:cNvPr id="18" name="Текст 2"/>
          <p:cNvSpPr>
            <a:spLocks noGrp="1"/>
          </p:cNvSpPr>
          <p:nvPr>
            <p:ph type="body" idx="1"/>
          </p:nvPr>
        </p:nvSpPr>
        <p:spPr>
          <a:xfrm>
            <a:off x="866134" y="1887588"/>
            <a:ext cx="5079991" cy="823912"/>
          </a:xfrm>
        </p:spPr>
        <p:txBody>
          <a:bodyPr/>
          <a:lstStyle/>
          <a:p>
            <a:r>
              <a:rPr lang="ru-RU" altLang="ru-RU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Первая</a:t>
            </a:r>
            <a:r>
              <a:rPr lang="ru-RU" altLang="ru-RU" sz="2000" dirty="0" smtClean="0">
                <a:latin typeface="Arial" charset="0"/>
                <a:cs typeface="Arial" charset="0"/>
              </a:rPr>
              <a:t> квалификационная категория устанавливается на основе: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half" idx="2"/>
          </p:nvPr>
        </p:nvSpPr>
        <p:spPr>
          <a:xfrm>
            <a:off x="685812" y="3103808"/>
            <a:ext cx="5311775" cy="3114878"/>
          </a:xfrm>
        </p:spPr>
        <p:txBody>
          <a:bodyPr>
            <a:normAutofit/>
          </a:bodyPr>
          <a:lstStyle/>
          <a:p>
            <a:pPr marL="457200" indent="-457200">
              <a:buFont typeface="Calibri" pitchFamily="34" charset="0"/>
              <a:buAutoNum type="arabicPeriod"/>
            </a:pPr>
            <a:r>
              <a:rPr lang="ru-RU" altLang="ru-RU" sz="2800" b="1" u="sng" dirty="0" smtClean="0">
                <a:latin typeface="Arial" charset="0"/>
                <a:cs typeface="Arial" charset="0"/>
              </a:rPr>
              <a:t>Стабильных положительных результатов</a:t>
            </a:r>
            <a:r>
              <a:rPr lang="ru-RU" altLang="ru-RU" sz="2800" b="1" dirty="0" smtClean="0">
                <a:latin typeface="Arial" charset="0"/>
                <a:cs typeface="Arial" charset="0"/>
              </a:rPr>
              <a:t> </a:t>
            </a:r>
            <a:r>
              <a:rPr lang="ru-RU" altLang="ru-RU" sz="2800" dirty="0" smtClean="0">
                <a:latin typeface="Arial" charset="0"/>
                <a:cs typeface="Arial" charset="0"/>
              </a:rPr>
              <a:t>освоения обучающимися образовательных программ по итогам </a:t>
            </a:r>
            <a:r>
              <a:rPr lang="ru-RU" altLang="ru-RU" sz="2800" u="sng" dirty="0" smtClean="0">
                <a:latin typeface="Arial" charset="0"/>
                <a:cs typeface="Arial" charset="0"/>
              </a:rPr>
              <a:t>мониторингов, проводимых организацией</a:t>
            </a:r>
            <a:endParaRPr lang="ru-RU" altLang="ru-RU" sz="2800" dirty="0" smtClean="0">
              <a:latin typeface="Arial" charset="0"/>
              <a:cs typeface="Arial" charset="0"/>
            </a:endParaRPr>
          </a:p>
        </p:txBody>
      </p:sp>
      <p:sp>
        <p:nvSpPr>
          <p:cNvPr id="20" name="Текст 4"/>
          <p:cNvSpPr>
            <a:spLocks noGrp="1"/>
          </p:cNvSpPr>
          <p:nvPr>
            <p:ph type="body" sz="quarter" idx="3"/>
          </p:nvPr>
        </p:nvSpPr>
        <p:spPr>
          <a:xfrm>
            <a:off x="6400800" y="1887588"/>
            <a:ext cx="5105400" cy="823912"/>
          </a:xfrm>
        </p:spPr>
        <p:txBody>
          <a:bodyPr/>
          <a:lstStyle/>
          <a:p>
            <a:r>
              <a:rPr lang="ru-RU" altLang="ru-RU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Высшая</a:t>
            </a:r>
            <a:r>
              <a:rPr lang="ru-RU" altLang="ru-RU" sz="2000" dirty="0" smtClean="0">
                <a:latin typeface="Arial" charset="0"/>
                <a:cs typeface="Arial" charset="0"/>
              </a:rPr>
              <a:t> квалификационная категория устанавливается на основе:</a:t>
            </a:r>
          </a:p>
        </p:txBody>
      </p:sp>
      <p:sp>
        <p:nvSpPr>
          <p:cNvPr id="21" name="Объект 5"/>
          <p:cNvSpPr>
            <a:spLocks noGrp="1"/>
          </p:cNvSpPr>
          <p:nvPr>
            <p:ph sz="quarter" idx="4"/>
          </p:nvPr>
        </p:nvSpPr>
        <p:spPr>
          <a:xfrm>
            <a:off x="6172200" y="3103808"/>
            <a:ext cx="5334000" cy="3411292"/>
          </a:xfrm>
        </p:spPr>
        <p:txBody>
          <a:bodyPr>
            <a:normAutofit/>
          </a:bodyPr>
          <a:lstStyle/>
          <a:p>
            <a:pPr marL="457200" indent="-457200">
              <a:buFont typeface="Calibri" pitchFamily="34" charset="0"/>
              <a:buAutoNum type="arabicPeriod"/>
            </a:pPr>
            <a:r>
              <a:rPr lang="ru-RU" altLang="ru-RU" sz="2800" u="sng" dirty="0" smtClean="0">
                <a:latin typeface="Arial" charset="0"/>
                <a:cs typeface="Arial" charset="0"/>
              </a:rPr>
              <a:t>Достижения обучающимися </a:t>
            </a:r>
            <a:r>
              <a:rPr lang="ru-RU" altLang="ru-RU" sz="2800" b="1" u="sng" dirty="0" smtClean="0">
                <a:latin typeface="Arial" charset="0"/>
                <a:cs typeface="Arial" charset="0"/>
              </a:rPr>
              <a:t>положительной динамики результатов </a:t>
            </a:r>
            <a:r>
              <a:rPr lang="ru-RU" altLang="ru-RU" sz="2800" dirty="0" smtClean="0">
                <a:latin typeface="Arial" charset="0"/>
                <a:cs typeface="Arial" charset="0"/>
              </a:rPr>
              <a:t>освоения образовательных программ по итогам </a:t>
            </a:r>
            <a:r>
              <a:rPr lang="ru-RU" altLang="ru-RU" sz="2800" u="sng" dirty="0" smtClean="0">
                <a:latin typeface="Arial" charset="0"/>
                <a:cs typeface="Arial" charset="0"/>
              </a:rPr>
              <a:t>мониторингов, проводимых организацией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"/>
          <p:cNvSpPr>
            <a:spLocks noGrp="1"/>
          </p:cNvSpPr>
          <p:nvPr>
            <p:ph type="body" idx="1"/>
          </p:nvPr>
        </p:nvSpPr>
        <p:spPr>
          <a:xfrm>
            <a:off x="1354776" y="1140082"/>
            <a:ext cx="5079991" cy="823912"/>
          </a:xfrm>
        </p:spPr>
        <p:txBody>
          <a:bodyPr/>
          <a:lstStyle/>
          <a:p>
            <a:r>
              <a:rPr lang="ru-RU" altLang="ru-RU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Первая</a:t>
            </a:r>
            <a:r>
              <a:rPr lang="ru-RU" altLang="ru-RU" sz="2000" dirty="0" smtClean="0">
                <a:latin typeface="Arial" charset="0"/>
                <a:cs typeface="Arial" charset="0"/>
              </a:rPr>
              <a:t> квалификационная категория устанавливается на основе: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half" idx="2"/>
          </p:nvPr>
        </p:nvSpPr>
        <p:spPr>
          <a:xfrm>
            <a:off x="985840" y="2080115"/>
            <a:ext cx="5311775" cy="4625486"/>
          </a:xfrm>
        </p:spPr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r>
              <a:rPr lang="ru-RU" altLang="ru-RU" sz="2400" dirty="0" smtClean="0"/>
              <a:t>2. </a:t>
            </a:r>
            <a:r>
              <a:rPr lang="ru-RU" altLang="ru-RU" sz="2400" u="sng" dirty="0" smtClean="0">
                <a:latin typeface="Arial" charset="0"/>
                <a:cs typeface="Arial" charset="0"/>
              </a:rPr>
              <a:t>Стабильных положительных результатов </a:t>
            </a:r>
            <a:r>
              <a:rPr lang="ru-RU" altLang="ru-RU" sz="2400" dirty="0" smtClean="0">
                <a:latin typeface="Arial" charset="0"/>
                <a:cs typeface="Arial" charset="0"/>
              </a:rPr>
              <a:t>освоения обучающимися образовательных программ по итогам мониторинга системы образования, проводимого в порядке, </a:t>
            </a:r>
            <a:r>
              <a:rPr lang="ru-RU" altLang="ru-RU" sz="2400" u="sng" dirty="0" smtClean="0">
                <a:latin typeface="Arial" charset="0"/>
                <a:cs typeface="Arial" charset="0"/>
              </a:rPr>
              <a:t>установленном постановлением </a:t>
            </a:r>
            <a:r>
              <a:rPr lang="ru-RU" altLang="ru-RU" sz="2400" dirty="0" smtClean="0">
                <a:latin typeface="Arial" charset="0"/>
                <a:cs typeface="Arial" charset="0"/>
              </a:rPr>
              <a:t>Правительства РФ от 05.08.2013 г. № 662</a:t>
            </a:r>
          </a:p>
          <a:p>
            <a:pPr marL="0" indent="0">
              <a:buFont typeface="Arial" charset="0"/>
              <a:buNone/>
            </a:pPr>
            <a:r>
              <a:rPr lang="ru-RU" altLang="ru-RU" sz="2400" dirty="0" smtClean="0"/>
              <a:t>3</a:t>
            </a:r>
            <a:r>
              <a:rPr lang="ru-RU" altLang="ru-RU" sz="2400" dirty="0" smtClean="0">
                <a:latin typeface="Arial" charset="0"/>
                <a:cs typeface="Arial" charset="0"/>
              </a:rPr>
              <a:t>. Выявления развития у обучающихся способностей к научной (интеллектуальной), творческой, физкультурно-спортивной деятельности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3"/>
          </p:nvPr>
        </p:nvSpPr>
        <p:spPr>
          <a:xfrm>
            <a:off x="6815137" y="827088"/>
            <a:ext cx="5105400" cy="823912"/>
          </a:xfrm>
        </p:spPr>
        <p:txBody>
          <a:bodyPr/>
          <a:lstStyle/>
          <a:p>
            <a:r>
              <a:rPr lang="ru-RU" altLang="ru-RU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Высшая</a:t>
            </a:r>
            <a:r>
              <a:rPr lang="ru-RU" altLang="ru-RU" sz="2000" dirty="0" smtClean="0">
                <a:latin typeface="Arial" charset="0"/>
                <a:cs typeface="Arial" charset="0"/>
              </a:rPr>
              <a:t> квалификационная категория устанавливается на основе:</a:t>
            </a:r>
          </a:p>
        </p:txBody>
      </p:sp>
      <p:sp>
        <p:nvSpPr>
          <p:cNvPr id="14" name="Объект 5"/>
          <p:cNvSpPr>
            <a:spLocks noGrp="1"/>
          </p:cNvSpPr>
          <p:nvPr>
            <p:ph sz="quarter" idx="4"/>
          </p:nvPr>
        </p:nvSpPr>
        <p:spPr>
          <a:xfrm>
            <a:off x="6858003" y="1714500"/>
            <a:ext cx="5143500" cy="5046908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ru-RU" altLang="ru-RU" sz="2400" dirty="0" smtClean="0"/>
              <a:t>2. </a:t>
            </a:r>
            <a:r>
              <a:rPr lang="ru-RU" altLang="ru-RU" sz="2400" u="sng" dirty="0" smtClean="0">
                <a:latin typeface="Arial" charset="0"/>
                <a:cs typeface="Arial" charset="0"/>
              </a:rPr>
              <a:t>Достижения обучающимися положительных результатов </a:t>
            </a:r>
            <a:r>
              <a:rPr lang="ru-RU" altLang="ru-RU" sz="2400" dirty="0" smtClean="0">
                <a:latin typeface="Arial" charset="0"/>
                <a:cs typeface="Arial" charset="0"/>
              </a:rPr>
              <a:t>освоения образовательных программ по итогам мониторинга системы образования, проводимого в порядке, </a:t>
            </a:r>
            <a:r>
              <a:rPr lang="ru-RU" altLang="ru-RU" sz="2400" u="sng" dirty="0" smtClean="0">
                <a:latin typeface="Arial" charset="0"/>
                <a:cs typeface="Arial" charset="0"/>
              </a:rPr>
              <a:t>установленном постановлением </a:t>
            </a:r>
            <a:r>
              <a:rPr lang="ru-RU" altLang="ru-RU" sz="2400" dirty="0" smtClean="0">
                <a:latin typeface="Arial" charset="0"/>
                <a:cs typeface="Arial" charset="0"/>
              </a:rPr>
              <a:t>Правительства РФ от </a:t>
            </a: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ru-RU" altLang="ru-RU" sz="2400" dirty="0" smtClean="0">
                <a:latin typeface="Arial" charset="0"/>
                <a:cs typeface="Arial" charset="0"/>
              </a:rPr>
              <a:t>05. 08. 2013 г. № 662</a:t>
            </a: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endParaRPr lang="ru-RU" altLang="ru-RU" sz="1200" dirty="0" smtClean="0">
              <a:latin typeface="Arial" charset="0"/>
              <a:cs typeface="Arial" charset="0"/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ru-RU" altLang="ru-RU" sz="2400" dirty="0" smtClean="0"/>
              <a:t>3</a:t>
            </a:r>
            <a:r>
              <a:rPr lang="ru-RU" altLang="ru-RU" sz="2400" dirty="0" smtClean="0">
                <a:latin typeface="Arial" charset="0"/>
                <a:cs typeface="Arial" charset="0"/>
              </a:rPr>
              <a:t>. Выявления развития у обучающихся способностей к научной (интеллектуальной), творческой, физкультурно-спортивной 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2"/>
          <p:cNvSpPr>
            <a:spLocks noGrp="1"/>
          </p:cNvSpPr>
          <p:nvPr>
            <p:ph type="body" idx="1"/>
          </p:nvPr>
        </p:nvSpPr>
        <p:spPr>
          <a:xfrm>
            <a:off x="1085881" y="1283689"/>
            <a:ext cx="5079991" cy="823912"/>
          </a:xfrm>
        </p:spPr>
        <p:txBody>
          <a:bodyPr/>
          <a:lstStyle/>
          <a:p>
            <a:r>
              <a:rPr lang="ru-RU" altLang="ru-RU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Первая</a:t>
            </a:r>
            <a:r>
              <a:rPr lang="ru-RU" altLang="ru-RU" sz="2000" dirty="0" smtClean="0">
                <a:latin typeface="Arial" charset="0"/>
                <a:cs typeface="Arial" charset="0"/>
              </a:rPr>
              <a:t> квалификационная категория устанавливается на основе: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00109" y="2475473"/>
            <a:ext cx="5311775" cy="3768197"/>
          </a:xfrm>
        </p:spPr>
        <p:txBody>
          <a:bodyPr>
            <a:normAutofit lnSpcReduction="10000"/>
          </a:bodyPr>
          <a:lstStyle/>
          <a:p>
            <a:r>
              <a:rPr lang="ru-RU" altLang="ru-RU" sz="2400" dirty="0" smtClean="0">
                <a:latin typeface="Arial" charset="0"/>
                <a:cs typeface="Arial" charset="0"/>
              </a:rPr>
              <a:t>4. Личного вклада в повышение качества образования, совершенствования методов обучения и воспитания, транслирования в педагогических коллективах опыта практических результатов своей профессиональной деятельности, активного участия в работе методических объединений педагогических работников организации.</a:t>
            </a:r>
          </a:p>
          <a:p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3"/>
          </p:nvPr>
        </p:nvSpPr>
        <p:spPr>
          <a:xfrm>
            <a:off x="7086600" y="626465"/>
            <a:ext cx="5105400" cy="823912"/>
          </a:xfrm>
        </p:spPr>
        <p:txBody>
          <a:bodyPr/>
          <a:lstStyle/>
          <a:p>
            <a:r>
              <a:rPr lang="ru-RU" altLang="ru-RU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Высшая</a:t>
            </a:r>
            <a:r>
              <a:rPr lang="ru-RU" altLang="ru-RU" sz="2000" dirty="0" smtClean="0">
                <a:latin typeface="Arial" charset="0"/>
                <a:cs typeface="Arial" charset="0"/>
              </a:rPr>
              <a:t> квалификационная категория устанавливается на основе:</a:t>
            </a:r>
          </a:p>
        </p:txBody>
      </p:sp>
      <p:sp>
        <p:nvSpPr>
          <p:cNvPr id="10" name="Объект 5"/>
          <p:cNvSpPr>
            <a:spLocks noGrp="1"/>
          </p:cNvSpPr>
          <p:nvPr>
            <p:ph sz="quarter" idx="4"/>
          </p:nvPr>
        </p:nvSpPr>
        <p:spPr>
          <a:xfrm>
            <a:off x="6643688" y="1646766"/>
            <a:ext cx="5334000" cy="4996922"/>
          </a:xfrm>
        </p:spPr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r>
              <a:rPr lang="ru-RU" altLang="ru-RU" sz="2000" dirty="0" smtClean="0">
                <a:latin typeface="Arial" charset="0"/>
                <a:cs typeface="Arial" charset="0"/>
              </a:rPr>
              <a:t>4. Личного вклада в повышение качества образования, совершенствование методов обучения и воспитания </a:t>
            </a:r>
            <a:r>
              <a:rPr lang="ru-RU" altLang="ru-RU" sz="2000" u="sng" dirty="0" smtClean="0">
                <a:latin typeface="Arial" charset="0"/>
                <a:cs typeface="Arial" charset="0"/>
              </a:rPr>
              <a:t>и продуктивного использования новых образовательных технологий, </a:t>
            </a:r>
            <a:r>
              <a:rPr lang="ru-RU" altLang="ru-RU" sz="2000" dirty="0" smtClean="0">
                <a:latin typeface="Arial" charset="0"/>
                <a:cs typeface="Arial" charset="0"/>
              </a:rPr>
              <a:t>транслирования в педагогических коллективах опыта практических результатов своей профессиональной деятельности, в том числе </a:t>
            </a:r>
            <a:r>
              <a:rPr lang="ru-RU" altLang="ru-RU" sz="2000" u="sng" dirty="0" smtClean="0">
                <a:latin typeface="Arial" charset="0"/>
                <a:cs typeface="Arial" charset="0"/>
              </a:rPr>
              <a:t>экспериментальной и инновационной;</a:t>
            </a:r>
          </a:p>
          <a:p>
            <a:pPr marL="0" indent="0">
              <a:buFont typeface="Arial" charset="0"/>
              <a:buNone/>
            </a:pPr>
            <a:r>
              <a:rPr lang="ru-RU" altLang="ru-RU" sz="2000" dirty="0" smtClean="0">
                <a:latin typeface="Arial" charset="0"/>
                <a:cs typeface="Arial" charset="0"/>
              </a:rPr>
              <a:t>Активного участия в работе методических объединений педагогических работников организаций, </a:t>
            </a:r>
            <a:r>
              <a:rPr lang="ru-RU" altLang="ru-RU" sz="2000" u="sng" dirty="0" smtClean="0">
                <a:latin typeface="Arial" charset="0"/>
                <a:cs typeface="Arial" charset="0"/>
              </a:rPr>
              <a:t>в разработке программно-методического сопровождения образовательного процесса, профессиональных конкурсах.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1939694" y="260377"/>
            <a:ext cx="7839738" cy="562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400" dirty="0"/>
              <a:t>Приложение 2</a:t>
            </a:r>
          </a:p>
          <a:p>
            <a:pPr algn="r"/>
            <a:r>
              <a:rPr lang="ru-RU" sz="1400" dirty="0"/>
              <a:t>к приказу Главного управления</a:t>
            </a:r>
          </a:p>
          <a:p>
            <a:pPr algn="r"/>
            <a:r>
              <a:rPr lang="ru-RU" sz="1400" dirty="0"/>
              <a:t>образования и молодёжной</a:t>
            </a:r>
          </a:p>
          <a:p>
            <a:pPr algn="r"/>
            <a:r>
              <a:rPr lang="ru-RU" sz="1400" dirty="0"/>
              <a:t>политики Алтайского края</a:t>
            </a:r>
          </a:p>
          <a:p>
            <a:pPr algn="r"/>
            <a:r>
              <a:rPr lang="ru-RU" sz="1400" dirty="0" smtClean="0"/>
              <a:t>от «</a:t>
            </a:r>
            <a:r>
              <a:rPr lang="ru-RU" sz="1400" u="sng" dirty="0" smtClean="0"/>
              <a:t>26</a:t>
            </a:r>
            <a:r>
              <a:rPr lang="ru-RU" sz="1400" dirty="0" smtClean="0"/>
              <a:t>» </a:t>
            </a:r>
            <a:r>
              <a:rPr lang="ru-RU" sz="1400" u="sng" dirty="0" smtClean="0"/>
              <a:t>января</a:t>
            </a:r>
            <a:r>
              <a:rPr lang="ru-RU" sz="1400" dirty="0" smtClean="0"/>
              <a:t> 2017 г. № </a:t>
            </a:r>
            <a:r>
              <a:rPr lang="ru-RU" sz="1400" u="sng" dirty="0" smtClean="0"/>
              <a:t>173</a:t>
            </a:r>
            <a:endParaRPr lang="ru-RU" sz="1400" dirty="0"/>
          </a:p>
          <a:p>
            <a:endParaRPr lang="ru-RU" sz="1400" dirty="0"/>
          </a:p>
          <a:p>
            <a:pPr algn="ctr"/>
            <a:endParaRPr lang="ru-RU" sz="1400" dirty="0"/>
          </a:p>
          <a:p>
            <a:pPr algn="ctr">
              <a:lnSpc>
                <a:spcPct val="110000"/>
              </a:lnSpc>
            </a:pPr>
            <a:r>
              <a:rPr lang="ru-RU" sz="1400" b="1" dirty="0"/>
              <a:t>ПРЕДСТАВЛЕНИЕ</a:t>
            </a:r>
          </a:p>
          <a:p>
            <a:pPr algn="ctr">
              <a:lnSpc>
                <a:spcPct val="110000"/>
              </a:lnSpc>
            </a:pPr>
            <a:r>
              <a:rPr lang="ru-RU" sz="1400" dirty="0"/>
              <a:t>на педагогического работника, аттестующегося на квалификационную категорию (первую/высшую)</a:t>
            </a:r>
          </a:p>
          <a:p>
            <a:pPr>
              <a:lnSpc>
                <a:spcPct val="110000"/>
              </a:lnSpc>
            </a:pPr>
            <a:r>
              <a:rPr lang="ru-RU" sz="1400" dirty="0"/>
              <a:t>_____________________________________________________________________________</a:t>
            </a:r>
          </a:p>
          <a:p>
            <a:pPr algn="ctr">
              <a:lnSpc>
                <a:spcPct val="110000"/>
              </a:lnSpc>
            </a:pPr>
            <a:r>
              <a:rPr lang="ru-RU" sz="1400" dirty="0"/>
              <a:t>руководитель (полное наименование ОО) района, города Алтайского края</a:t>
            </a:r>
          </a:p>
          <a:p>
            <a:pPr>
              <a:lnSpc>
                <a:spcPct val="110000"/>
              </a:lnSpc>
            </a:pPr>
            <a:r>
              <a:rPr lang="ru-RU" sz="1400" dirty="0"/>
              <a:t>на ________________________________________________________________</a:t>
            </a:r>
          </a:p>
          <a:p>
            <a:pPr algn="ctr">
              <a:lnSpc>
                <a:spcPct val="110000"/>
              </a:lnSpc>
            </a:pPr>
            <a:r>
              <a:rPr lang="ru-RU" sz="1400" dirty="0"/>
              <a:t>фамилия имя отчество (полностью)</a:t>
            </a:r>
          </a:p>
          <a:p>
            <a:pPr>
              <a:lnSpc>
                <a:spcPct val="110000"/>
              </a:lnSpc>
            </a:pPr>
            <a:r>
              <a:rPr lang="ru-RU" sz="1400" dirty="0"/>
              <a:t>___________________________________________________________________</a:t>
            </a:r>
          </a:p>
          <a:p>
            <a:pPr algn="ctr">
              <a:lnSpc>
                <a:spcPct val="110000"/>
              </a:lnSpc>
            </a:pPr>
            <a:r>
              <a:rPr lang="ru-RU" sz="1400" dirty="0"/>
              <a:t>(наименование должности, по которой аттестуется работник)</a:t>
            </a:r>
          </a:p>
          <a:p>
            <a:pPr>
              <a:lnSpc>
                <a:spcPct val="110000"/>
              </a:lnSpc>
            </a:pPr>
            <a:r>
              <a:rPr lang="ru-RU" sz="1400" dirty="0"/>
              <a:t>Дата рождения _______________________________________________________</a:t>
            </a:r>
          </a:p>
          <a:p>
            <a:pPr>
              <a:lnSpc>
                <a:spcPct val="110000"/>
              </a:lnSpc>
            </a:pPr>
            <a:r>
              <a:rPr lang="ru-RU" sz="1400" dirty="0"/>
              <a:t>Сведения об образовании: образование __________________________________</a:t>
            </a:r>
          </a:p>
          <a:p>
            <a:pPr algn="r">
              <a:lnSpc>
                <a:spcPct val="110000"/>
              </a:lnSpc>
            </a:pPr>
            <a:r>
              <a:rPr lang="ru-RU" sz="1400" dirty="0"/>
              <a:t>(высшее профессиональное, среднее профессиональное)</a:t>
            </a:r>
          </a:p>
          <a:p>
            <a:pPr>
              <a:lnSpc>
                <a:spcPct val="110000"/>
              </a:lnSpc>
            </a:pPr>
            <a:r>
              <a:rPr lang="ru-RU" sz="1400" dirty="0"/>
              <a:t>какое образовательное учреждение окончил __________________________</a:t>
            </a:r>
          </a:p>
          <a:p>
            <a:pPr>
              <a:lnSpc>
                <a:spcPct val="110000"/>
              </a:lnSpc>
            </a:pPr>
            <a:r>
              <a:rPr lang="ru-RU" sz="1400" dirty="0"/>
              <a:t>дата окончания ______________ , специальность, квалификация по диплому  ___________________________________________________________________ </a:t>
            </a:r>
          </a:p>
          <a:p>
            <a:pPr algn="ctr">
              <a:lnSpc>
                <a:spcPct val="110000"/>
              </a:lnSpc>
            </a:pPr>
            <a:r>
              <a:rPr lang="ru-RU" sz="1400" dirty="0"/>
              <a:t>(при наличии (получении) второго образования, необходимо дать полные сведения по каждому, указать курс обучения)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1983928" y="1551286"/>
            <a:ext cx="7996982" cy="5101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500" dirty="0"/>
              <a:t>Стаж педагогической работы _______ лет; </a:t>
            </a:r>
          </a:p>
          <a:p>
            <a:pPr>
              <a:lnSpc>
                <a:spcPct val="110000"/>
              </a:lnSpc>
            </a:pPr>
            <a:r>
              <a:rPr lang="ru-RU" sz="1500" dirty="0"/>
              <a:t>Стаж работы в данном учреждении _______ лет </a:t>
            </a:r>
          </a:p>
          <a:p>
            <a:pPr>
              <a:lnSpc>
                <a:spcPct val="110000"/>
              </a:lnSpc>
            </a:pPr>
            <a:r>
              <a:rPr lang="ru-RU" sz="1500" dirty="0"/>
              <a:t>Дата назначения на должность, по которой аттестуется _________________</a:t>
            </a:r>
          </a:p>
          <a:p>
            <a:pPr>
              <a:lnSpc>
                <a:spcPct val="110000"/>
              </a:lnSpc>
            </a:pPr>
            <a:r>
              <a:rPr lang="ru-RU" sz="1500" dirty="0"/>
              <a:t>					 (число, месяц, год) </a:t>
            </a:r>
          </a:p>
          <a:p>
            <a:pPr>
              <a:lnSpc>
                <a:spcPct val="110000"/>
              </a:lnSpc>
            </a:pPr>
            <a:r>
              <a:rPr lang="ru-RU" sz="1500" dirty="0"/>
              <a:t>Результаты предыдущей аттестации по должности (если имеются): </a:t>
            </a:r>
          </a:p>
          <a:p>
            <a:pPr>
              <a:lnSpc>
                <a:spcPct val="110000"/>
              </a:lnSpc>
            </a:pPr>
            <a:r>
              <a:rPr lang="ru-RU" sz="1500" dirty="0"/>
              <a:t>Дата установления ___________, квалификационная категория _____________</a:t>
            </a:r>
          </a:p>
          <a:p>
            <a:pPr>
              <a:lnSpc>
                <a:spcPct val="110000"/>
              </a:lnSpc>
            </a:pPr>
            <a:r>
              <a:rPr lang="ru-RU" sz="1500" dirty="0"/>
              <a:t>                             (число, месяц, год)</a:t>
            </a:r>
          </a:p>
          <a:p>
            <a:pPr>
              <a:lnSpc>
                <a:spcPct val="110000"/>
              </a:lnSpc>
            </a:pPr>
            <a:r>
              <a:rPr lang="ru-RU" sz="1500" dirty="0"/>
              <a:t>Основные достижения в профессиональной деятельности:</a:t>
            </a:r>
          </a:p>
          <a:p>
            <a:pPr>
              <a:lnSpc>
                <a:spcPct val="110000"/>
              </a:lnSpc>
            </a:pPr>
            <a:r>
              <a:rPr lang="ru-RU" sz="1500" dirty="0"/>
              <a:t>наличие наград ______________________________________________________</a:t>
            </a:r>
          </a:p>
          <a:p>
            <a:pPr>
              <a:lnSpc>
                <a:spcPct val="110000"/>
              </a:lnSpc>
            </a:pPr>
            <a:r>
              <a:rPr lang="ru-RU" sz="1500" dirty="0"/>
              <a:t>___________________________________________________________________</a:t>
            </a:r>
          </a:p>
          <a:p>
            <a:pPr>
              <a:lnSpc>
                <a:spcPct val="110000"/>
              </a:lnSpc>
            </a:pPr>
            <a:r>
              <a:rPr lang="ru-RU" sz="1500" dirty="0"/>
              <a:t>___________________________________________________________________</a:t>
            </a:r>
          </a:p>
          <a:p>
            <a:pPr>
              <a:lnSpc>
                <a:spcPct val="110000"/>
              </a:lnSpc>
            </a:pPr>
            <a:r>
              <a:rPr lang="ru-RU" sz="1500" dirty="0"/>
              <a:t>наличие званий, ученой степени, ученого звания и </a:t>
            </a:r>
            <a:r>
              <a:rPr lang="ru-RU" sz="1500" dirty="0" err="1"/>
              <a:t>т.д</a:t>
            </a:r>
            <a:r>
              <a:rPr lang="ru-RU" sz="1500" dirty="0"/>
              <a:t> ._____________________</a:t>
            </a:r>
          </a:p>
          <a:p>
            <a:pPr>
              <a:lnSpc>
                <a:spcPct val="110000"/>
              </a:lnSpc>
            </a:pPr>
            <a:r>
              <a:rPr lang="ru-RU" sz="1500" dirty="0"/>
              <a:t>___________________________________________________________________</a:t>
            </a:r>
          </a:p>
          <a:p>
            <a:pPr>
              <a:lnSpc>
                <a:spcPct val="110000"/>
              </a:lnSpc>
            </a:pPr>
            <a:r>
              <a:rPr lang="ru-RU" sz="1500" dirty="0"/>
              <a:t>дата присвоения, номер диплома</a:t>
            </a:r>
          </a:p>
          <a:p>
            <a:endParaRPr lang="ru-RU" sz="1500" dirty="0"/>
          </a:p>
          <a:p>
            <a:pPr>
              <a:lnSpc>
                <a:spcPct val="110000"/>
              </a:lnSpc>
            </a:pPr>
            <a:r>
              <a:rPr lang="ru-RU" sz="1500" dirty="0"/>
              <a:t>Основанием для аттестации являются следующие *результаты деятельности, профессиональные и деловые качества аттестуемого в </a:t>
            </a:r>
            <a:r>
              <a:rPr lang="ru-RU" sz="1500" dirty="0" err="1"/>
              <a:t>межаттестационный</a:t>
            </a:r>
            <a:r>
              <a:rPr lang="ru-RU" sz="1500" dirty="0"/>
              <a:t> период: </a:t>
            </a:r>
          </a:p>
          <a:p>
            <a:r>
              <a:rPr lang="ru-RU" sz="1500" dirty="0"/>
              <a:t>________________________________________________________________________</a:t>
            </a:r>
          </a:p>
          <a:p>
            <a:r>
              <a:rPr lang="ru-RU" sz="1500" dirty="0"/>
              <a:t>________________________________________________________________________</a:t>
            </a:r>
          </a:p>
          <a:p>
            <a:pPr>
              <a:lnSpc>
                <a:spcPct val="110000"/>
              </a:lnSpc>
            </a:pPr>
            <a:endParaRPr lang="ru-RU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1983933" y="363915"/>
            <a:ext cx="8012474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dirty="0"/>
              <a:t>Сведения о повышении квалификации </a:t>
            </a:r>
          </a:p>
          <a:p>
            <a:r>
              <a:rPr lang="ru-RU" sz="1400" dirty="0"/>
              <a:t>______________________________________________________________________________________________________________________________________________________________</a:t>
            </a:r>
          </a:p>
          <a:p>
            <a:pPr algn="ctr"/>
            <a:r>
              <a:rPr lang="ru-RU" sz="1400" dirty="0"/>
              <a:t>(название курсов, учреждение профессионального образования, дата окончания, </a:t>
            </a:r>
          </a:p>
          <a:p>
            <a:pPr algn="ctr"/>
            <a:r>
              <a:rPr lang="ru-RU" sz="1400" dirty="0"/>
              <a:t>уровень прохождения итоговой аттестации)</a:t>
            </a:r>
          </a:p>
          <a:p>
            <a:endParaRPr lang="ru-RU" sz="1400" dirty="0"/>
          </a:p>
          <a:p>
            <a:r>
              <a:rPr lang="ru-RU" sz="1400" dirty="0"/>
              <a:t>Выводы: ___________________________________________________________</a:t>
            </a:r>
          </a:p>
          <a:p>
            <a:r>
              <a:rPr lang="ru-RU" sz="1400" dirty="0"/>
              <a:t>___________________________________________________________________ рекомендуемая квалификационная категория ___________________________</a:t>
            </a:r>
          </a:p>
          <a:p>
            <a:r>
              <a:rPr lang="ru-RU" sz="1400" dirty="0"/>
              <a:t> «_______» ________________201_г.</a:t>
            </a:r>
          </a:p>
          <a:p>
            <a:r>
              <a:rPr lang="ru-RU" sz="1400" dirty="0"/>
              <a:t>      (дата подготовки представления)</a:t>
            </a:r>
          </a:p>
          <a:p>
            <a:endParaRPr lang="ru-RU" sz="1400" dirty="0"/>
          </a:p>
          <a:p>
            <a:r>
              <a:rPr lang="ru-RU" sz="1400" dirty="0"/>
              <a:t>М.П.</a:t>
            </a:r>
          </a:p>
          <a:p>
            <a:endParaRPr lang="ru-RU" sz="1400" dirty="0"/>
          </a:p>
          <a:p>
            <a:r>
              <a:rPr lang="ru-RU" sz="1400" dirty="0"/>
              <a:t>Подпись ______________________                            _______________________ </a:t>
            </a:r>
          </a:p>
          <a:p>
            <a:r>
              <a:rPr lang="ru-RU" sz="1400" dirty="0"/>
              <a:t>                (руководитель ОО)                                          (расшифровка подписи)</a:t>
            </a:r>
          </a:p>
          <a:p>
            <a:r>
              <a:rPr lang="ru-RU" sz="1400" dirty="0"/>
              <a:t>С представлением ознакомлен(а)  _____________   _____________________</a:t>
            </a:r>
          </a:p>
          <a:p>
            <a:r>
              <a:rPr lang="ru-RU" sz="1400" dirty="0"/>
              <a:t>                                                                 (подпись)         (расшифровка подписи)</a:t>
            </a:r>
          </a:p>
          <a:p>
            <a:r>
              <a:rPr lang="ru-RU" sz="1400" dirty="0"/>
              <a:t>Дата ознакомления  «_______» ________________201_г.</a:t>
            </a:r>
          </a:p>
          <a:p>
            <a:endParaRPr lang="ru-RU" sz="1400" dirty="0"/>
          </a:p>
          <a:p>
            <a:r>
              <a:rPr lang="ru-RU" sz="1400" dirty="0"/>
              <a:t>Телефоны   аттестуемого: домашний ______________</a:t>
            </a:r>
          </a:p>
          <a:p>
            <a:r>
              <a:rPr lang="ru-RU" sz="1400" dirty="0"/>
              <a:t>                                             служебный _____________</a:t>
            </a:r>
          </a:p>
          <a:p>
            <a:endParaRPr lang="ru-RU" sz="1400" dirty="0"/>
          </a:p>
          <a:p>
            <a:endParaRPr lang="ru-RU" sz="1400" dirty="0"/>
          </a:p>
          <a:p>
            <a:r>
              <a:rPr lang="ru-RU" sz="1400" dirty="0"/>
              <a:t>*</a:t>
            </a:r>
            <a:r>
              <a:rPr lang="ru-RU" sz="1200" dirty="0"/>
              <a:t>Заполняется в соответствии с Единым квалификационным справочником должностей руководителей, специалистов и служащих, раздел «Квалификационные характеристики должностей работников образования(приказ Министерства здравоохранения и социального развития РФ от 26.08.2010 №761н)</a:t>
            </a:r>
          </a:p>
          <a:p>
            <a:r>
              <a:rPr lang="ru-RU" sz="1200" dirty="0"/>
              <a:t>п.п. 36, 37 Порядка проведения аттестации педагогических работников организаций, осуществляющих образовательную деятельность (приказ Министерства образования и науки РФ от 07.04.2014 № 276)</a:t>
            </a:r>
          </a:p>
          <a:p>
            <a:pPr>
              <a:spcBef>
                <a:spcPct val="50000"/>
              </a:spcBef>
            </a:pP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7463" y="189502"/>
            <a:ext cx="6360043" cy="1252493"/>
          </a:xfrm>
        </p:spPr>
        <p:txBody>
          <a:bodyPr/>
          <a:lstStyle/>
          <a:p>
            <a:r>
              <a:rPr lang="ru-RU" alt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Состав документов аттестационного дела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9399" y="1332854"/>
            <a:ext cx="6364223" cy="5308170"/>
          </a:xfrm>
          <a:ln>
            <a:noFill/>
          </a:ln>
        </p:spPr>
        <p:txBody>
          <a:bodyPr>
            <a:normAutofit/>
          </a:bodyPr>
          <a:lstStyle/>
          <a:p>
            <a:pPr marL="271463" indent="-271463">
              <a:spcBef>
                <a:spcPts val="200"/>
              </a:spcBef>
              <a:buNone/>
              <a:defRPr/>
            </a:pPr>
            <a:r>
              <a:rPr lang="ru-RU" altLang="ru-RU" dirty="0">
                <a:latin typeface="Arial" charset="0"/>
                <a:cs typeface="Arial" charset="0"/>
              </a:rPr>
              <a:t>1. </a:t>
            </a:r>
            <a:r>
              <a:rPr lang="ru-RU" altLang="ru-RU" dirty="0" smtClean="0">
                <a:latin typeface="Arial" charset="0"/>
                <a:cs typeface="Arial" charset="0"/>
              </a:rPr>
              <a:t>Титульный лист.</a:t>
            </a:r>
            <a:endParaRPr lang="ru-RU" altLang="ru-RU" dirty="0">
              <a:latin typeface="Arial" charset="0"/>
              <a:cs typeface="Arial" charset="0"/>
            </a:endParaRPr>
          </a:p>
          <a:p>
            <a:pPr marL="271463" indent="-271463">
              <a:spcBef>
                <a:spcPts val="200"/>
              </a:spcBef>
              <a:buNone/>
              <a:defRPr/>
            </a:pPr>
            <a:r>
              <a:rPr lang="ru-RU" altLang="ru-RU" dirty="0">
                <a:latin typeface="Arial" charset="0"/>
                <a:cs typeface="Arial" charset="0"/>
              </a:rPr>
              <a:t>2. </a:t>
            </a:r>
            <a:r>
              <a:rPr lang="ru-RU" altLang="ru-RU" dirty="0" smtClean="0">
                <a:latin typeface="Arial" charset="0"/>
                <a:cs typeface="Arial" charset="0"/>
              </a:rPr>
              <a:t>Список (</a:t>
            </a:r>
            <a:r>
              <a:rPr lang="ru-RU" altLang="ru-RU" sz="2000" dirty="0" smtClean="0">
                <a:latin typeface="Arial" charset="0"/>
                <a:cs typeface="Arial" charset="0"/>
              </a:rPr>
              <a:t>перечень</a:t>
            </a:r>
            <a:r>
              <a:rPr lang="ru-RU" altLang="ru-RU" dirty="0" smtClean="0">
                <a:latin typeface="Arial" charset="0"/>
                <a:cs typeface="Arial" charset="0"/>
              </a:rPr>
              <a:t>) документов / Акт приема-передачи (</a:t>
            </a:r>
            <a:r>
              <a:rPr lang="ru-RU" altLang="ru-RU" sz="2000" dirty="0" smtClean="0">
                <a:latin typeface="Arial" charset="0"/>
                <a:cs typeface="Arial" charset="0"/>
              </a:rPr>
              <a:t>в 2-х </a:t>
            </a:r>
            <a:r>
              <a:rPr lang="ru-RU" altLang="ru-RU" sz="2000" dirty="0" err="1" smtClean="0">
                <a:latin typeface="Arial" charset="0"/>
                <a:cs typeface="Arial" charset="0"/>
              </a:rPr>
              <a:t>экз</a:t>
            </a:r>
            <a:r>
              <a:rPr lang="ru-RU" altLang="ru-RU" dirty="0" smtClean="0">
                <a:latin typeface="Arial" charset="0"/>
                <a:cs typeface="Arial" charset="0"/>
              </a:rPr>
              <a:t>).</a:t>
            </a:r>
            <a:endParaRPr lang="ru-RU" altLang="ru-RU" dirty="0">
              <a:latin typeface="Arial" charset="0"/>
              <a:cs typeface="Arial" charset="0"/>
            </a:endParaRPr>
          </a:p>
          <a:p>
            <a:pPr marL="271463" indent="-271463">
              <a:spcBef>
                <a:spcPts val="200"/>
              </a:spcBef>
              <a:buNone/>
              <a:defRPr/>
            </a:pPr>
            <a:r>
              <a:rPr lang="ru-RU" altLang="ru-RU" dirty="0">
                <a:latin typeface="Arial" charset="0"/>
                <a:cs typeface="Arial" charset="0"/>
              </a:rPr>
              <a:t>3. </a:t>
            </a:r>
            <a:r>
              <a:rPr lang="ru-RU" altLang="ru-RU" dirty="0" smtClean="0">
                <a:latin typeface="Arial" charset="0"/>
                <a:cs typeface="Arial" charset="0"/>
              </a:rPr>
              <a:t>Заявление (</a:t>
            </a:r>
            <a:r>
              <a:rPr lang="ru-RU" altLang="ru-RU" sz="2000" dirty="0" smtClean="0">
                <a:latin typeface="Arial" charset="0"/>
                <a:cs typeface="Arial" charset="0"/>
              </a:rPr>
              <a:t>1 л., с </a:t>
            </a:r>
            <a:r>
              <a:rPr lang="ru-RU" altLang="ru-RU" sz="2000" dirty="0" smtClean="0">
                <a:latin typeface="Arial" charset="0"/>
                <a:cs typeface="Arial" charset="0"/>
              </a:rPr>
              <a:t>приложением</a:t>
            </a:r>
            <a:r>
              <a:rPr lang="ru-RU" altLang="ru-RU" dirty="0" smtClean="0">
                <a:latin typeface="Arial" charset="0"/>
                <a:cs typeface="Arial" charset="0"/>
              </a:rPr>
              <a:t>).</a:t>
            </a:r>
            <a:endParaRPr lang="ru-RU" altLang="ru-RU" dirty="0">
              <a:latin typeface="Arial" charset="0"/>
              <a:cs typeface="Arial" charset="0"/>
            </a:endParaRPr>
          </a:p>
          <a:p>
            <a:pPr marL="271463" indent="-271463">
              <a:spcBef>
                <a:spcPts val="200"/>
              </a:spcBef>
              <a:buNone/>
              <a:defRPr/>
            </a:pPr>
            <a:r>
              <a:rPr lang="ru-RU" altLang="ru-RU" dirty="0">
                <a:latin typeface="Arial" charset="0"/>
                <a:cs typeface="Arial" charset="0"/>
              </a:rPr>
              <a:t>4. </a:t>
            </a:r>
            <a:r>
              <a:rPr lang="ru-RU" altLang="ru-RU" dirty="0" smtClean="0">
                <a:latin typeface="Arial" charset="0"/>
                <a:cs typeface="Arial" charset="0"/>
              </a:rPr>
              <a:t>Лист самооценки (</a:t>
            </a:r>
            <a:r>
              <a:rPr lang="ru-RU" altLang="ru-RU" sz="2000" dirty="0" smtClean="0">
                <a:latin typeface="Arial" charset="0"/>
                <a:cs typeface="Arial" charset="0"/>
              </a:rPr>
              <a:t>на общих основаниях</a:t>
            </a:r>
            <a:r>
              <a:rPr lang="ru-RU" altLang="ru-RU" dirty="0" smtClean="0">
                <a:latin typeface="Arial" charset="0"/>
                <a:cs typeface="Arial" charset="0"/>
              </a:rPr>
              <a:t>) /</a:t>
            </a:r>
          </a:p>
          <a:p>
            <a:pPr marL="271463" indent="-271463">
              <a:spcBef>
                <a:spcPts val="200"/>
              </a:spcBef>
              <a:buNone/>
              <a:defRPr/>
            </a:pPr>
            <a:r>
              <a:rPr lang="ru-RU" altLang="ru-RU" dirty="0" smtClean="0">
                <a:latin typeface="Arial" charset="0"/>
                <a:cs typeface="Arial" charset="0"/>
              </a:rPr>
              <a:t>    Копия документа, дающего право на льготную аттестацию (</a:t>
            </a:r>
            <a:r>
              <a:rPr lang="ru-RU" altLang="ru-RU" sz="2000" dirty="0" smtClean="0">
                <a:latin typeface="Arial" charset="0"/>
                <a:cs typeface="Arial" charset="0"/>
              </a:rPr>
              <a:t>по льготной процедуре</a:t>
            </a:r>
            <a:r>
              <a:rPr lang="ru-RU" altLang="ru-RU" dirty="0" smtClean="0">
                <a:latin typeface="Arial" charset="0"/>
                <a:cs typeface="Arial" charset="0"/>
              </a:rPr>
              <a:t>). </a:t>
            </a:r>
          </a:p>
          <a:p>
            <a:pPr marL="271463" indent="-271463">
              <a:spcBef>
                <a:spcPts val="200"/>
              </a:spcBef>
              <a:buNone/>
              <a:defRPr/>
            </a:pPr>
            <a:r>
              <a:rPr lang="ru-RU" altLang="ru-RU" dirty="0" smtClean="0">
                <a:latin typeface="Arial" charset="0"/>
                <a:cs typeface="Arial" charset="0"/>
              </a:rPr>
              <a:t>5. Выписка из приказа </a:t>
            </a:r>
            <a:r>
              <a:rPr lang="ru-RU" altLang="ru-RU" dirty="0" err="1" smtClean="0">
                <a:latin typeface="Arial" charset="0"/>
                <a:cs typeface="Arial" charset="0"/>
              </a:rPr>
              <a:t>МинОбр</a:t>
            </a:r>
            <a:r>
              <a:rPr lang="ru-RU" altLang="ru-RU" dirty="0" smtClean="0">
                <a:latin typeface="Arial" charset="0"/>
                <a:cs typeface="Arial" charset="0"/>
              </a:rPr>
              <a:t>. </a:t>
            </a:r>
            <a:r>
              <a:rPr lang="ru-RU" altLang="ru-RU" dirty="0" err="1" smtClean="0">
                <a:latin typeface="Arial" charset="0"/>
                <a:cs typeface="Arial" charset="0"/>
              </a:rPr>
              <a:t>Алт</a:t>
            </a:r>
            <a:r>
              <a:rPr lang="ru-RU" altLang="ru-RU" dirty="0" smtClean="0">
                <a:latin typeface="Arial" charset="0"/>
                <a:cs typeface="Arial" charset="0"/>
              </a:rPr>
              <a:t>. края.</a:t>
            </a:r>
          </a:p>
          <a:p>
            <a:pPr marL="271463" indent="-271463">
              <a:spcBef>
                <a:spcPts val="200"/>
              </a:spcBef>
              <a:buNone/>
              <a:defRPr/>
            </a:pPr>
            <a:r>
              <a:rPr lang="ru-RU" altLang="ru-RU" dirty="0" smtClean="0">
                <a:latin typeface="Arial" charset="0"/>
                <a:cs typeface="Arial" charset="0"/>
              </a:rPr>
              <a:t>6. Выписка из приказа ОО.</a:t>
            </a:r>
          </a:p>
          <a:p>
            <a:pPr marL="271463" indent="-271463">
              <a:spcBef>
                <a:spcPts val="200"/>
              </a:spcBef>
              <a:buNone/>
              <a:defRPr/>
            </a:pPr>
            <a:r>
              <a:rPr lang="ru-RU" altLang="ru-RU" dirty="0" smtClean="0">
                <a:latin typeface="Arial" charset="0"/>
                <a:cs typeface="Arial" charset="0"/>
              </a:rPr>
              <a:t>7. </a:t>
            </a:r>
            <a:r>
              <a:rPr lang="ru-RU" altLang="ru-RU" strike="sngStrike" dirty="0" smtClean="0">
                <a:latin typeface="Arial" charset="0"/>
                <a:cs typeface="Arial" charset="0"/>
              </a:rPr>
              <a:t>Представление работодателя.</a:t>
            </a:r>
            <a:endParaRPr lang="ru-RU" altLang="ru-RU" strike="sngStrike" dirty="0" smtClean="0">
              <a:latin typeface="Arial" charset="0"/>
              <a:cs typeface="Arial" charset="0"/>
            </a:endParaRPr>
          </a:p>
          <a:p>
            <a:pPr marL="271463" indent="-271463">
              <a:spcBef>
                <a:spcPts val="200"/>
              </a:spcBef>
              <a:buNone/>
              <a:defRPr/>
            </a:pPr>
            <a:r>
              <a:rPr lang="ru-RU" altLang="ru-RU" dirty="0" smtClean="0">
                <a:latin typeface="Arial" charset="0"/>
                <a:cs typeface="Arial" charset="0"/>
              </a:rPr>
              <a:t>8. Оценочный лист специалиста:</a:t>
            </a:r>
          </a:p>
          <a:p>
            <a:pPr marL="271463" indent="82550">
              <a:spcBef>
                <a:spcPts val="200"/>
              </a:spcBef>
              <a:buFontTx/>
              <a:buChar char="-"/>
              <a:defRPr/>
            </a:pPr>
            <a:r>
              <a:rPr lang="ru-RU" altLang="ru-RU" sz="2000" dirty="0" smtClean="0">
                <a:latin typeface="Arial" charset="0"/>
                <a:cs typeface="Arial" charset="0"/>
              </a:rPr>
              <a:t> На общих основаниях;</a:t>
            </a:r>
          </a:p>
          <a:p>
            <a:pPr marL="271463" indent="-3175">
              <a:spcBef>
                <a:spcPts val="200"/>
              </a:spcBef>
              <a:buFontTx/>
              <a:buChar char="-"/>
              <a:defRPr/>
            </a:pPr>
            <a:r>
              <a:rPr lang="ru-RU" altLang="ru-RU" sz="2000" dirty="0" smtClean="0">
                <a:latin typeface="Arial" charset="0"/>
                <a:cs typeface="Arial" charset="0"/>
              </a:rPr>
              <a:t> По льготной процедуре.</a:t>
            </a:r>
          </a:p>
          <a:p>
            <a:pPr marL="271463" indent="-271463">
              <a:spcBef>
                <a:spcPts val="200"/>
              </a:spcBef>
              <a:buNone/>
              <a:defRPr/>
            </a:pPr>
            <a:r>
              <a:rPr lang="ru-RU" altLang="ru-RU" dirty="0" smtClean="0">
                <a:latin typeface="Arial" charset="0"/>
                <a:cs typeface="Arial" charset="0"/>
              </a:rPr>
              <a:t>9. Копия аттестационного листа.</a:t>
            </a:r>
          </a:p>
          <a:p>
            <a:pPr marL="271463" indent="-271463">
              <a:spcBef>
                <a:spcPts val="200"/>
              </a:spcBef>
              <a:buNone/>
              <a:defRPr/>
            </a:pPr>
            <a:r>
              <a:rPr lang="ru-RU" altLang="ru-RU" dirty="0" smtClean="0">
                <a:latin typeface="Arial" charset="0"/>
                <a:cs typeface="Arial" charset="0"/>
              </a:rPr>
              <a:t>10. Копия документов о курсах, переподготовке.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555784" y="1317357"/>
            <a:ext cx="5636216" cy="55406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271463" marR="0" lvl="0" indent="-271463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2. Письмо № 195 от 28.02.2017.</a:t>
            </a:r>
          </a:p>
          <a:p>
            <a:pPr marL="271463" lvl="0" indent="-271463">
              <a:lnSpc>
                <a:spcPct val="90000"/>
              </a:lnSpc>
              <a:spcBef>
                <a:spcPts val="200"/>
              </a:spcBef>
              <a:defRPr/>
            </a:pPr>
            <a:r>
              <a:rPr kumimoji="0" lang="ru-RU" alt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3</a:t>
            </a:r>
            <a:r>
              <a:rPr lang="ru-RU" altLang="ru-RU" sz="2200" dirty="0" smtClean="0">
                <a:latin typeface="Arial" charset="0"/>
                <a:cs typeface="Arial" charset="0"/>
              </a:rPr>
              <a:t>. </a:t>
            </a:r>
            <a:r>
              <a:rPr lang="ru-RU" altLang="ru-RU" sz="2200" dirty="0" err="1" smtClean="0">
                <a:latin typeface="Arial" charset="0"/>
                <a:cs typeface="Arial" charset="0"/>
              </a:rPr>
              <a:t>Прил</a:t>
            </a:r>
            <a:r>
              <a:rPr lang="ru-RU" altLang="ru-RU" sz="2200" dirty="0" smtClean="0">
                <a:latin typeface="Arial" charset="0"/>
                <a:cs typeface="Arial" charset="0"/>
              </a:rPr>
              <a:t> №1 Пр. № 173 от 26.01.2017.</a:t>
            </a:r>
            <a:endParaRPr kumimoji="0" lang="ru-RU" altLang="ru-R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71463" marR="0" lvl="0" indent="-271463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4. </a:t>
            </a:r>
            <a:r>
              <a:rPr kumimoji="0" lang="ru-RU" alt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Прил</a:t>
            </a:r>
            <a:r>
              <a:rPr kumimoji="0" lang="ru-RU" alt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№3 Пр. № 173 от 26.01.2017 </a:t>
            </a:r>
            <a:r>
              <a:rPr kumimoji="0" lang="ru-RU" alt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(Оценочный инструментарий)</a:t>
            </a:r>
            <a:r>
              <a:rPr kumimoji="0" lang="ru-RU" altLang="ru-RU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/ Письмо </a:t>
            </a:r>
            <a:r>
              <a:rPr lang="ru-RU" altLang="ru-RU" sz="2200" dirty="0" smtClean="0">
                <a:latin typeface="Arial" charset="0"/>
                <a:cs typeface="Arial" charset="0"/>
              </a:rPr>
              <a:t>       № 195 от 28.02.2017 </a:t>
            </a:r>
            <a:r>
              <a:rPr lang="ru-RU" altLang="ru-RU" dirty="0" smtClean="0">
                <a:latin typeface="Arial" charset="0"/>
                <a:cs typeface="Arial" charset="0"/>
              </a:rPr>
              <a:t>(п.8.2.5 Регион. отрасл. согл. на 2016-2018гг.)</a:t>
            </a:r>
            <a:endParaRPr kumimoji="0" lang="ru-RU" alt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71463" lvl="0" indent="-271463">
              <a:lnSpc>
                <a:spcPct val="90000"/>
              </a:lnSpc>
              <a:spcBef>
                <a:spcPts val="200"/>
              </a:spcBef>
              <a:defRPr/>
            </a:pPr>
            <a:r>
              <a:rPr kumimoji="0" lang="ru-RU" alt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5</a:t>
            </a:r>
            <a:r>
              <a:rPr lang="ru-RU" altLang="ru-RU" sz="2200" dirty="0" smtClean="0">
                <a:latin typeface="Arial" charset="0"/>
                <a:cs typeface="Arial" charset="0"/>
              </a:rPr>
              <a:t>. Письмо № 195 от 28.02.2017.</a:t>
            </a:r>
            <a:endParaRPr kumimoji="0" lang="ru-RU" altLang="ru-R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71463" lvl="0" indent="-271463">
              <a:lnSpc>
                <a:spcPct val="90000"/>
              </a:lnSpc>
              <a:spcBef>
                <a:spcPts val="200"/>
              </a:spcBef>
              <a:defRPr/>
            </a:pPr>
            <a:r>
              <a:rPr kumimoji="0" lang="ru-RU" alt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6</a:t>
            </a:r>
            <a:r>
              <a:rPr lang="ru-RU" altLang="ru-RU" sz="2200" dirty="0" smtClean="0">
                <a:latin typeface="Arial" charset="0"/>
                <a:cs typeface="Arial" charset="0"/>
              </a:rPr>
              <a:t>. Письмо № 536 от 11.05.2016.</a:t>
            </a:r>
            <a:endParaRPr kumimoji="0" lang="ru-RU" altLang="ru-R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71463" lvl="0" indent="-271463">
              <a:lnSpc>
                <a:spcPct val="90000"/>
              </a:lnSpc>
              <a:spcBef>
                <a:spcPts val="200"/>
              </a:spcBef>
              <a:defRPr/>
            </a:pPr>
            <a:r>
              <a:rPr kumimoji="0" lang="ru-RU" alt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7. </a:t>
            </a:r>
            <a:r>
              <a:rPr lang="ru-RU" altLang="ru-RU" sz="2200" dirty="0" err="1" smtClean="0">
                <a:latin typeface="Arial" charset="0"/>
                <a:cs typeface="Arial" charset="0"/>
              </a:rPr>
              <a:t>Прил</a:t>
            </a:r>
            <a:r>
              <a:rPr lang="ru-RU" altLang="ru-RU" sz="2200" dirty="0" smtClean="0">
                <a:latin typeface="Arial" charset="0"/>
                <a:cs typeface="Arial" charset="0"/>
              </a:rPr>
              <a:t> №2 Пр. № 173 от 26.01.2017.</a:t>
            </a:r>
          </a:p>
          <a:p>
            <a:pPr marL="271463" indent="-271463">
              <a:lnSpc>
                <a:spcPct val="90000"/>
              </a:lnSpc>
              <a:spcBef>
                <a:spcPts val="200"/>
              </a:spcBef>
              <a:defRPr/>
            </a:pPr>
            <a:r>
              <a:rPr kumimoji="0" lang="ru-RU" alt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8. </a:t>
            </a:r>
            <a:r>
              <a:rPr lang="ru-RU" altLang="ru-RU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Приказ № 173 от 26.01.2017:</a:t>
            </a:r>
            <a:endParaRPr kumimoji="0" lang="ru-RU" alt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449263" lvl="0" indent="-449263">
              <a:lnSpc>
                <a:spcPct val="90000"/>
              </a:lnSpc>
              <a:spcBef>
                <a:spcPts val="200"/>
              </a:spcBef>
              <a:defRPr/>
            </a:pPr>
            <a:r>
              <a:rPr lang="ru-RU" altLang="ru-RU" sz="2000" dirty="0" smtClean="0">
                <a:latin typeface="Arial" charset="0"/>
                <a:cs typeface="Arial" charset="0"/>
              </a:rPr>
              <a:t>   </a:t>
            </a: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-</a:t>
            </a:r>
            <a:r>
              <a:rPr lang="ru-RU" altLang="ru-RU" sz="2000" dirty="0" smtClean="0">
                <a:latin typeface="Arial" charset="0"/>
                <a:cs typeface="Arial" charset="0"/>
              </a:rPr>
              <a:t> </a:t>
            </a:r>
            <a:r>
              <a:rPr lang="ru-RU" altLang="ru-RU" sz="2000" dirty="0" err="1" smtClean="0">
                <a:latin typeface="Arial" charset="0"/>
                <a:cs typeface="Arial" charset="0"/>
              </a:rPr>
              <a:t>Прил</a:t>
            </a:r>
            <a:r>
              <a:rPr lang="ru-RU" altLang="ru-RU" sz="2000" dirty="0" smtClean="0">
                <a:latin typeface="Arial" charset="0"/>
                <a:cs typeface="Arial" charset="0"/>
              </a:rPr>
              <a:t> №4 Пр. № 173 от 26.01.2017 </a:t>
            </a:r>
            <a:r>
              <a:rPr lang="ru-RU" altLang="ru-RU" dirty="0" smtClean="0">
                <a:latin typeface="Arial" charset="0"/>
                <a:cs typeface="Arial" charset="0"/>
              </a:rPr>
              <a:t>(Оценочный инструментарий);</a:t>
            </a:r>
          </a:p>
          <a:p>
            <a:pPr marL="449263" lvl="0" indent="-95250">
              <a:lnSpc>
                <a:spcPct val="90000"/>
              </a:lnSpc>
              <a:spcBef>
                <a:spcPts val="200"/>
              </a:spcBef>
              <a:buFontTx/>
              <a:buChar char="-"/>
              <a:defRPr/>
            </a:pPr>
            <a:r>
              <a:rPr lang="ru-RU" altLang="ru-RU" sz="2000" dirty="0" smtClean="0">
                <a:latin typeface="Arial" charset="0"/>
                <a:cs typeface="Arial" charset="0"/>
              </a:rPr>
              <a:t> </a:t>
            </a:r>
            <a:r>
              <a:rPr lang="ru-RU" altLang="ru-RU" sz="2000" dirty="0" err="1" smtClean="0">
                <a:latin typeface="Arial" charset="0"/>
                <a:cs typeface="Arial" charset="0"/>
              </a:rPr>
              <a:t>Прил</a:t>
            </a:r>
            <a:r>
              <a:rPr lang="ru-RU" altLang="ru-RU" sz="2000" dirty="0" smtClean="0">
                <a:latin typeface="Arial" charset="0"/>
                <a:cs typeface="Arial" charset="0"/>
              </a:rPr>
              <a:t> №6 Пр. № 173 от 26.01.2017 </a:t>
            </a:r>
          </a:p>
          <a:p>
            <a:pPr marL="449263" lvl="0" indent="93663">
              <a:lnSpc>
                <a:spcPct val="90000"/>
              </a:lnSpc>
              <a:spcBef>
                <a:spcPts val="200"/>
              </a:spcBef>
              <a:defRPr/>
            </a:pPr>
            <a:r>
              <a:rPr lang="ru-RU" altLang="ru-RU" dirty="0" smtClean="0">
                <a:latin typeface="Arial" charset="0"/>
                <a:cs typeface="Arial" charset="0"/>
              </a:rPr>
              <a:t>+ Письмо № 195 от 28.02.2017 </a:t>
            </a:r>
          </a:p>
          <a:p>
            <a:pPr marL="449263" lvl="0" indent="93663">
              <a:lnSpc>
                <a:spcPct val="90000"/>
              </a:lnSpc>
              <a:spcBef>
                <a:spcPts val="200"/>
              </a:spcBef>
              <a:defRPr/>
            </a:pPr>
            <a:r>
              <a:rPr lang="ru-RU" altLang="ru-RU" dirty="0" smtClean="0">
                <a:latin typeface="Arial" charset="0"/>
                <a:cs typeface="Arial" charset="0"/>
              </a:rPr>
              <a:t>+ Письмо № 242 от 14.03.2016.</a:t>
            </a:r>
          </a:p>
          <a:p>
            <a:pPr marL="271463" lvl="0" indent="-271463">
              <a:lnSpc>
                <a:spcPct val="90000"/>
              </a:lnSpc>
              <a:spcBef>
                <a:spcPts val="200"/>
              </a:spcBef>
              <a:defRPr/>
            </a:pPr>
            <a:r>
              <a:rPr kumimoji="0" lang="ru-RU" alt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9</a:t>
            </a:r>
            <a:r>
              <a:rPr lang="ru-RU" altLang="ru-RU" sz="2200" dirty="0" smtClean="0">
                <a:latin typeface="Arial" charset="0"/>
                <a:cs typeface="Arial" charset="0"/>
              </a:rPr>
              <a:t>. Письмо № 195 от 28.02.2017.</a:t>
            </a:r>
          </a:p>
          <a:p>
            <a:pPr marL="271463" lvl="0" indent="-271463">
              <a:lnSpc>
                <a:spcPct val="90000"/>
              </a:lnSpc>
              <a:spcBef>
                <a:spcPts val="200"/>
              </a:spcBef>
              <a:defRPr/>
            </a:pPr>
            <a:r>
              <a:rPr kumimoji="0" lang="ru-RU" alt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10. </a:t>
            </a:r>
            <a:r>
              <a:rPr lang="ru-RU" altLang="ru-RU" sz="2200" dirty="0" smtClean="0">
                <a:latin typeface="Arial" charset="0"/>
                <a:cs typeface="Arial" charset="0"/>
              </a:rPr>
              <a:t>Письмо № 195 от 28.02.2017.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4644" y="229636"/>
            <a:ext cx="3608935" cy="8617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Письмо  № 195 от 28.02.2017</a:t>
            </a:r>
            <a:r>
              <a:rPr lang="ru-RU" altLang="ru-RU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  <a:p>
            <a:pPr algn="ctr"/>
            <a:r>
              <a:rPr lang="ru-RU" altLang="ru-RU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(+ Письмо № 490 от 27.04.2016</a:t>
            </a:r>
          </a:p>
          <a:p>
            <a:pPr algn="ctr"/>
            <a:r>
              <a:rPr lang="ru-RU" altLang="ru-RU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+ Письмо № 203 от 02.03.2017)</a:t>
            </a:r>
            <a:endParaRPr lang="ru-RU" sz="1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451604" y="1500410"/>
            <a:ext cx="26688" cy="49778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6488668"/>
            <a:ext cx="8580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Копии документов заверяются печатью и подписью руководителя ОО</a:t>
            </a:r>
            <a:endParaRPr lang="ru-RU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603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4997" y="674221"/>
            <a:ext cx="8610600" cy="781092"/>
          </a:xfrm>
        </p:spPr>
        <p:txBody>
          <a:bodyPr/>
          <a:lstStyle/>
          <a:p>
            <a:pPr algn="ctr"/>
            <a:r>
              <a:rPr lang="ru-RU" alt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ВАЖНО!</a:t>
            </a:r>
            <a:endParaRPr lang="ru-RU" dirty="0"/>
          </a:p>
        </p:txBody>
      </p:sp>
      <p:graphicFrame>
        <p:nvGraphicFramePr>
          <p:cNvPr id="4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32229846"/>
              </p:ext>
            </p:extLst>
          </p:nvPr>
        </p:nvGraphicFramePr>
        <p:xfrm>
          <a:off x="685800" y="1648497"/>
          <a:ext cx="10820400" cy="4569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2" descr="Точечная сетка"/>
          <p:cNvSpPr>
            <a:spLocks noChangeArrowheads="1"/>
          </p:cNvSpPr>
          <p:nvPr/>
        </p:nvSpPr>
        <p:spPr bwMode="auto">
          <a:xfrm>
            <a:off x="1488832" y="4452515"/>
            <a:ext cx="9167445" cy="2193015"/>
          </a:xfrm>
          <a:prstGeom prst="rect">
            <a:avLst/>
          </a:prstGeom>
          <a:pattFill prst="dotGrid">
            <a:fgClr>
              <a:schemeClr val="accent1"/>
            </a:fgClr>
            <a:bgClr>
              <a:srgbClr val="FFFFFF"/>
            </a:bgClr>
          </a:patt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Aft>
                <a:spcPts val="1200"/>
              </a:spcAft>
              <a:buFontTx/>
              <a:buAutoNum type="arabicPeriod"/>
            </a:pPr>
            <a:r>
              <a:rPr lang="ru-RU" altLang="ru-RU" sz="2800" b="1" dirty="0"/>
              <a:t>Распорядительный акт об установлении квалификационной категории</a:t>
            </a:r>
          </a:p>
          <a:p>
            <a:pPr marL="342900" indent="-342900" eaLnBrk="1" hangingPunct="1">
              <a:spcAft>
                <a:spcPts val="1200"/>
              </a:spcAft>
              <a:buFontTx/>
              <a:buAutoNum type="arabicPeriod"/>
            </a:pPr>
            <a:r>
              <a:rPr lang="ru-RU" altLang="ru-RU" sz="2800" b="1" dirty="0"/>
              <a:t>Соответствующая запись в трудовой книжке</a:t>
            </a:r>
          </a:p>
          <a:p>
            <a:pPr marL="342900" indent="-342900" eaLnBrk="1" hangingPunct="1">
              <a:spcAft>
                <a:spcPts val="1200"/>
              </a:spcAft>
              <a:buFontTx/>
              <a:buAutoNum type="arabicPeriod"/>
            </a:pPr>
            <a:r>
              <a:rPr lang="ru-RU" altLang="ru-RU" sz="2800" b="1" dirty="0"/>
              <a:t>Приказ об изменении оплаты труда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1086" y="2073862"/>
            <a:ext cx="10998559" cy="157086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407664" y="605877"/>
            <a:ext cx="8610600" cy="1293028"/>
          </a:xfrm>
        </p:spPr>
        <p:txBody>
          <a:bodyPr/>
          <a:lstStyle/>
          <a:p>
            <a:pPr algn="ctr"/>
            <a:r>
              <a:rPr lang="ru-RU" alt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НОРМАТИВНЫЕ ПРАВОВЫЕ ДОКУМЕНТЫ</a:t>
            </a:r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685807" y="1938528"/>
            <a:ext cx="11084169" cy="4638119"/>
          </a:xfrm>
        </p:spPr>
        <p:txBody>
          <a:bodyPr>
            <a:normAutofit/>
          </a:bodyPr>
          <a:lstStyle/>
          <a:p>
            <a:pPr marL="271463" indent="-271463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ru-RU" altLang="ru-RU" b="1" dirty="0" smtClean="0">
                <a:latin typeface="Arial" charset="0"/>
                <a:cs typeface="Arial" charset="0"/>
              </a:rPr>
              <a:t>1. </a:t>
            </a:r>
            <a:r>
              <a:rPr lang="ru-RU" altLang="ru-RU" dirty="0" smtClean="0">
                <a:latin typeface="Arial" charset="0"/>
                <a:cs typeface="Arial" charset="0"/>
              </a:rPr>
              <a:t>Письмо № 556 от 13.05.2015 г. «Аттестация руководителей» </a:t>
            </a:r>
            <a:r>
              <a:rPr lang="ru-RU" altLang="ru-RU" sz="2000" dirty="0" smtClean="0">
                <a:latin typeface="Arial" charset="0"/>
                <a:cs typeface="Arial" charset="0"/>
              </a:rPr>
              <a:t>(Методические рекомендации «Аттестация руководителей муниципальных образовательных организаций на соответствие занимаемой должности»)</a:t>
            </a:r>
            <a:r>
              <a:rPr lang="ru-RU" altLang="ru-RU" dirty="0" smtClean="0">
                <a:latin typeface="Arial" charset="0"/>
                <a:cs typeface="Arial" charset="0"/>
              </a:rPr>
              <a:t>.</a:t>
            </a:r>
            <a:endParaRPr lang="ru-RU" altLang="ru-RU" dirty="0">
              <a:latin typeface="Arial" charset="0"/>
              <a:cs typeface="Arial" charset="0"/>
            </a:endParaRPr>
          </a:p>
          <a:p>
            <a:pPr marL="271463" indent="-271463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ru-RU" altLang="ru-RU" b="1" dirty="0" smtClean="0">
                <a:latin typeface="Arial" charset="0"/>
                <a:cs typeface="Arial" charset="0"/>
              </a:rPr>
              <a:t>2.</a:t>
            </a:r>
            <a:r>
              <a:rPr lang="ru-RU" altLang="ru-RU" dirty="0" smtClean="0">
                <a:latin typeface="Arial" charset="0"/>
                <a:cs typeface="Arial" charset="0"/>
              </a:rPr>
              <a:t> Регламент организационно-методического сопровождения квалификационных испытаний руководителей муниципальных образовательных организаций, аттестующихся на соответствие занимаемой должности </a:t>
            </a:r>
            <a:r>
              <a:rPr lang="ru-RU" altLang="ru-RU" sz="2000" dirty="0" smtClean="0">
                <a:latin typeface="Arial" charset="0"/>
                <a:cs typeface="Arial" charset="0"/>
              </a:rPr>
              <a:t>(Приложение № 1 к Приказу № 15/1 от 15.01.2014).</a:t>
            </a:r>
          </a:p>
          <a:p>
            <a:pPr marL="271463" indent="-271463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ru-RU" altLang="ru-RU" b="1" dirty="0" smtClean="0">
                <a:latin typeface="Arial" charset="0"/>
                <a:cs typeface="Arial" charset="0"/>
              </a:rPr>
              <a:t>3.</a:t>
            </a:r>
            <a:r>
              <a:rPr lang="ru-RU" altLang="ru-RU" dirty="0" smtClean="0">
                <a:latin typeface="Arial" charset="0"/>
                <a:cs typeface="Arial" charset="0"/>
              </a:rPr>
              <a:t> </a:t>
            </a:r>
            <a:r>
              <a:rPr lang="ru-RU" altLang="ru-RU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Сетевая консультация «Процедура и содержание квалификационных испытаний, проводимых в рамках аттестации руководителей муниципальных ОО на соответствие занимаемой должности».</a:t>
            </a:r>
            <a:endParaRPr lang="ru-RU" altLang="ru-RU" sz="2000" dirty="0" smtClean="0">
              <a:latin typeface="Arial" charset="0"/>
              <a:cs typeface="Arial" charset="0"/>
            </a:endParaRPr>
          </a:p>
          <a:p>
            <a:pPr marL="271463" indent="-271463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4.</a:t>
            </a: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Примерные тестовые задания для проведения квалификационных испытаний руководящих работников.</a:t>
            </a:r>
            <a:endParaRPr lang="ru-RU" altLang="ru-RU" dirty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864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488" y="2351683"/>
            <a:ext cx="11350752" cy="4219829"/>
          </a:xfrm>
          <a:noFill/>
        </p:spPr>
        <p:txBody>
          <a:bodyPr rtlCol="0">
            <a:normAutofit/>
          </a:bodyPr>
          <a:lstStyle/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ru-RU" sz="2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1. Порядок проведения аттестации руководителей образовательных организаций на соответствие занимаемой должности: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4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ru-RU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i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на уровне муниципалитета.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ru-RU" sz="2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2. Создание муниципальной аттестационной комиссии.</a:t>
            </a: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ru-RU" sz="2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3. Регламент работы аттестационной комиссии муниципалитета </a:t>
            </a:r>
            <a:r>
              <a:rPr lang="ru-RU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(организация процедуры  аттестации и принятие  решения).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ru-RU" sz="2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4. Приказ по Комитету «О проведении аттестации руководителей  образовательных организаций на соответствие занимаемой должности».</a:t>
            </a:r>
            <a:endParaRPr lang="ru-RU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413504" y="318646"/>
            <a:ext cx="7778496" cy="1814954"/>
          </a:xfrm>
          <a:prstGeom prst="rect">
            <a:avLst/>
          </a:prstGeom>
        </p:spPr>
        <p:txBody>
          <a:bodyPr/>
          <a:lstStyle/>
          <a:p>
            <a:pPr lvl="0" algn="ctr">
              <a:lnSpc>
                <a:spcPct val="114000"/>
              </a:lnSpc>
              <a:spcBef>
                <a:spcPct val="0"/>
              </a:spcBef>
              <a:defRPr/>
            </a:pPr>
            <a:r>
              <a:rPr lang="ru-RU" altLang="ru-RU" sz="2400" b="1" cap="all" spc="5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j-ea"/>
                <a:cs typeface="+mj-cs"/>
              </a:rPr>
              <a:t>Нормативные документы МОУО </a:t>
            </a:r>
            <a:r>
              <a:rPr lang="ru-RU" altLang="ru-RU" sz="2000" b="1" cap="all" spc="5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j-ea"/>
                <a:cs typeface="+mj-cs"/>
              </a:rPr>
              <a:t>(Комитета)</a:t>
            </a:r>
            <a:r>
              <a:rPr lang="ru-RU" altLang="ru-RU" sz="2400" b="1" cap="all" spc="5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j-ea"/>
                <a:cs typeface="+mj-cs"/>
              </a:rPr>
              <a:t>,</a:t>
            </a:r>
          </a:p>
          <a:p>
            <a:pPr lvl="0" algn="ctr">
              <a:lnSpc>
                <a:spcPct val="114000"/>
              </a:lnSpc>
              <a:spcBef>
                <a:spcPct val="0"/>
              </a:spcBef>
              <a:defRPr/>
            </a:pPr>
            <a:r>
              <a:rPr lang="ru-RU" altLang="ru-RU" sz="2000" b="1" cap="all" spc="5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j-ea"/>
                <a:cs typeface="+mj-cs"/>
              </a:rPr>
              <a:t>регламентирующие проведение  аттестации руководителей образовательных организаций  на соответствие занимаемой должности:</a:t>
            </a:r>
            <a:endParaRPr kumimoji="0" lang="ru-RU" sz="2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35424" y="0"/>
            <a:ext cx="7470648" cy="1131376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5000"/>
              </a:lnSpc>
              <a:defRPr/>
            </a:pPr>
            <a:r>
              <a:rPr lang="ru-RU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Порядок</a:t>
            </a:r>
            <a:br>
              <a:rPr lang="ru-RU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аттестации руководителей ОО</a:t>
            </a:r>
            <a:br>
              <a:rPr lang="ru-RU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на соответствие занимаемой должности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071" y="1193369"/>
            <a:ext cx="10991929" cy="5664631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spcBef>
                <a:spcPts val="600"/>
              </a:spcBef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Проводится 1 раз в 5 лет на основе оценки  их профессиональной деятельности  муниципальными аттестационными комиссиями (ст. 49 ФЗ-273) в соответствии с распорядительным актом Комитета (приказом).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Работодатель знакомит аттестуемого руководителя ОО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с приказом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, содержащим список аттестующихся, график проведения аттестации, под роспись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не менее, чем за 30 календарных дней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до дня проведения их аттестации по графику.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Руководитель ОО знакомится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с отзывом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(представлением) о его профессиональной деятельности, подписанный председателем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Космитета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под роспись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за 2 недели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до начала заседания аттестационной комиссии.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Отзыв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(представление) предоставляется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в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муниципальную аттестационную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комиссию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за 1 неделю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до начала заседания аттестационной комиссии.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Аттестация проводится с участием руководителя ОО.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Аттестационная комиссия  организации рассматривает представление, дополнительные сведения, представленные самим руководящим работником (в случае их представления).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По результатам аттестации муниципальная аттестационная комиссия принимает одно из следующих решений: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	- соответствует занимаемой должности;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	- не соответствует занимаемой должности.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Результаты аттестации заносятся в протокол, подписываемый председателем, заместителем председателя, секретарем, который хранится с представлениями, дополнительными сведениями, характеризующими профессиональную деятельность у работодателя.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Выписка из протокола  хранится в личном деле работника.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4970" y="483077"/>
            <a:ext cx="11236271" cy="362528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АТТЕСТАЦИЯ заместителей руководителя образовательных организаций  В ЦЕЛЯХ подтверждения  соответствия занимаемой должности</a:t>
            </a:r>
            <a:endParaRPr lang="ru-RU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282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488" y="2351683"/>
            <a:ext cx="11350752" cy="4219829"/>
          </a:xfrm>
          <a:noFill/>
        </p:spPr>
        <p:txBody>
          <a:bodyPr rtlCol="0">
            <a:normAutofit lnSpcReduction="10000"/>
          </a:bodyPr>
          <a:lstStyle/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ru-RU" sz="2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1. Порядок проведения аттестации заместителей руководителя образовательных организаций в целях подтверждения соответствия занимаемой должности: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4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ru-RU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i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на уровне ОО.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ru-RU" sz="2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2. Создание аттестационной комиссии.</a:t>
            </a: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ru-RU" sz="2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3. Регламент работы аттестационной комиссии ОО </a:t>
            </a:r>
            <a:r>
              <a:rPr lang="ru-RU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(организация процедуры  аттестации и принятие  решения)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ru-RU" sz="2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4. Приказ по ОО «О проведении аттестации заместителей руководителя в целях подтверждения соответствия занимаемой должности»</a:t>
            </a:r>
            <a:endParaRPr lang="ru-RU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181856" y="318646"/>
            <a:ext cx="7863840" cy="1814954"/>
          </a:xfrm>
          <a:prstGeom prst="rect">
            <a:avLst/>
          </a:prstGeom>
        </p:spPr>
        <p:txBody>
          <a:bodyPr/>
          <a:lstStyle/>
          <a:p>
            <a:pPr lvl="0" algn="ctr">
              <a:lnSpc>
                <a:spcPct val="114000"/>
              </a:lnSpc>
              <a:spcBef>
                <a:spcPct val="0"/>
              </a:spcBef>
              <a:defRPr/>
            </a:pPr>
            <a:r>
              <a:rPr lang="ru-RU" altLang="ru-RU" sz="2400" b="1" cap="all" spc="5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j-ea"/>
                <a:cs typeface="+mj-cs"/>
              </a:rPr>
              <a:t>Нормативные документы ОО,</a:t>
            </a:r>
          </a:p>
          <a:p>
            <a:pPr lvl="0" algn="ctr">
              <a:lnSpc>
                <a:spcPct val="114000"/>
              </a:lnSpc>
              <a:spcBef>
                <a:spcPct val="0"/>
              </a:spcBef>
              <a:defRPr/>
            </a:pPr>
            <a:r>
              <a:rPr lang="ru-RU" altLang="ru-RU" sz="2000" b="1" cap="all" spc="5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j-ea"/>
                <a:cs typeface="+mj-cs"/>
              </a:rPr>
              <a:t>регламентирующие проведение  аттестации заместителей руководителя образовательных организаций  В ЦЕЛЯХ подтверждения  соответствия занимаемой должности :</a:t>
            </a:r>
            <a:endParaRPr kumimoji="0" lang="ru-RU" sz="2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FE1EB5C7-81A8-4CBA-AE6E-B3BF73DC3895}"/>
    </a:ext>
  </a:ext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Тонкие сплошные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1129A1"/>
        </a:dk2>
        <a:lt2>
          <a:srgbClr val="C0C0C0"/>
        </a:lt2>
        <a:accent1>
          <a:srgbClr val="4987E3"/>
        </a:accent1>
        <a:accent2>
          <a:srgbClr val="CE701A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BA6516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7053CB"/>
        </a:accent1>
        <a:accent2>
          <a:srgbClr val="3282BE"/>
        </a:accent2>
        <a:accent3>
          <a:srgbClr val="FFFFFF"/>
        </a:accent3>
        <a:accent4>
          <a:srgbClr val="000000"/>
        </a:accent4>
        <a:accent5>
          <a:srgbClr val="BBB3E2"/>
        </a:accent5>
        <a:accent6>
          <a:srgbClr val="2C75AC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F4D5B"/>
        </a:dk2>
        <a:lt2>
          <a:srgbClr val="969696"/>
        </a:lt2>
        <a:accent1>
          <a:srgbClr val="1B7D6A"/>
        </a:accent1>
        <a:accent2>
          <a:srgbClr val="C69940"/>
        </a:accent2>
        <a:accent3>
          <a:srgbClr val="FFFFFF"/>
        </a:accent3>
        <a:accent4>
          <a:srgbClr val="000000"/>
        </a:accent4>
        <a:accent5>
          <a:srgbClr val="ABBFB9"/>
        </a:accent5>
        <a:accent6>
          <a:srgbClr val="B38A39"/>
        </a:accent6>
        <a:hlink>
          <a:srgbClr val="3790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Тонкие сплошные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1129A1"/>
        </a:dk2>
        <a:lt2>
          <a:srgbClr val="C0C0C0"/>
        </a:lt2>
        <a:accent1>
          <a:srgbClr val="4987E3"/>
        </a:accent1>
        <a:accent2>
          <a:srgbClr val="CE701A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BA6516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7053CB"/>
        </a:accent1>
        <a:accent2>
          <a:srgbClr val="3282BE"/>
        </a:accent2>
        <a:accent3>
          <a:srgbClr val="FFFFFF"/>
        </a:accent3>
        <a:accent4>
          <a:srgbClr val="000000"/>
        </a:accent4>
        <a:accent5>
          <a:srgbClr val="BBB3E2"/>
        </a:accent5>
        <a:accent6>
          <a:srgbClr val="2C75AC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F4D5B"/>
        </a:dk2>
        <a:lt2>
          <a:srgbClr val="969696"/>
        </a:lt2>
        <a:accent1>
          <a:srgbClr val="1B7D6A"/>
        </a:accent1>
        <a:accent2>
          <a:srgbClr val="C69940"/>
        </a:accent2>
        <a:accent3>
          <a:srgbClr val="FFFFFF"/>
        </a:accent3>
        <a:accent4>
          <a:srgbClr val="000000"/>
        </a:accent4>
        <a:accent5>
          <a:srgbClr val="ABBFB9"/>
        </a:accent5>
        <a:accent6>
          <a:srgbClr val="B38A39"/>
        </a:accent6>
        <a:hlink>
          <a:srgbClr val="3790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Слои">
  <a:themeElements>
    <a:clrScheme name="Слои 10">
      <a:dk1>
        <a:srgbClr val="000000"/>
      </a:dk1>
      <a:lt1>
        <a:srgbClr val="FFFFFF"/>
      </a:lt1>
      <a:dk2>
        <a:srgbClr val="660033"/>
      </a:dk2>
      <a:lt2>
        <a:srgbClr val="666699"/>
      </a:lt2>
      <a:accent1>
        <a:srgbClr val="95A3D1"/>
      </a:accent1>
      <a:accent2>
        <a:srgbClr val="FFFF66"/>
      </a:accent2>
      <a:accent3>
        <a:srgbClr val="FFFFFF"/>
      </a:accent3>
      <a:accent4>
        <a:srgbClr val="000000"/>
      </a:accent4>
      <a:accent5>
        <a:srgbClr val="C8CEE5"/>
      </a:accent5>
      <a:accent6>
        <a:srgbClr val="E7E75C"/>
      </a:accent6>
      <a:hlink>
        <a:srgbClr val="5A84D8"/>
      </a:hlink>
      <a:folHlink>
        <a:srgbClr val="CCCC99"/>
      </a:folHlink>
    </a:clrScheme>
    <a:fontScheme name="Слои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Слои">
  <a:themeElements>
    <a:clrScheme name="Слои 10">
      <a:dk1>
        <a:srgbClr val="000000"/>
      </a:dk1>
      <a:lt1>
        <a:srgbClr val="FFFFFF"/>
      </a:lt1>
      <a:dk2>
        <a:srgbClr val="660033"/>
      </a:dk2>
      <a:lt2>
        <a:srgbClr val="666699"/>
      </a:lt2>
      <a:accent1>
        <a:srgbClr val="95A3D1"/>
      </a:accent1>
      <a:accent2>
        <a:srgbClr val="FFFF66"/>
      </a:accent2>
      <a:accent3>
        <a:srgbClr val="FFFFFF"/>
      </a:accent3>
      <a:accent4>
        <a:srgbClr val="000000"/>
      </a:accent4>
      <a:accent5>
        <a:srgbClr val="C8CEE5"/>
      </a:accent5>
      <a:accent6>
        <a:srgbClr val="E7E75C"/>
      </a:accent6>
      <a:hlink>
        <a:srgbClr val="5A84D8"/>
      </a:hlink>
      <a:folHlink>
        <a:srgbClr val="CCCC99"/>
      </a:folHlink>
    </a:clrScheme>
    <a:fontScheme name="Слои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Слои">
  <a:themeElements>
    <a:clrScheme name="Слои 10">
      <a:dk1>
        <a:srgbClr val="000000"/>
      </a:dk1>
      <a:lt1>
        <a:srgbClr val="FFFFFF"/>
      </a:lt1>
      <a:dk2>
        <a:srgbClr val="660033"/>
      </a:dk2>
      <a:lt2>
        <a:srgbClr val="666699"/>
      </a:lt2>
      <a:accent1>
        <a:srgbClr val="95A3D1"/>
      </a:accent1>
      <a:accent2>
        <a:srgbClr val="FFFF66"/>
      </a:accent2>
      <a:accent3>
        <a:srgbClr val="FFFFFF"/>
      </a:accent3>
      <a:accent4>
        <a:srgbClr val="000000"/>
      </a:accent4>
      <a:accent5>
        <a:srgbClr val="C8CEE5"/>
      </a:accent5>
      <a:accent6>
        <a:srgbClr val="E7E75C"/>
      </a:accent6>
      <a:hlink>
        <a:srgbClr val="5A84D8"/>
      </a:hlink>
      <a:folHlink>
        <a:srgbClr val="CCCC99"/>
      </a:folHlink>
    </a:clrScheme>
    <a:fontScheme name="Слои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Слои">
  <a:themeElements>
    <a:clrScheme name="Слои 10">
      <a:dk1>
        <a:srgbClr val="000000"/>
      </a:dk1>
      <a:lt1>
        <a:srgbClr val="FFFFFF"/>
      </a:lt1>
      <a:dk2>
        <a:srgbClr val="660033"/>
      </a:dk2>
      <a:lt2>
        <a:srgbClr val="666699"/>
      </a:lt2>
      <a:accent1>
        <a:srgbClr val="95A3D1"/>
      </a:accent1>
      <a:accent2>
        <a:srgbClr val="FFFF66"/>
      </a:accent2>
      <a:accent3>
        <a:srgbClr val="FFFFFF"/>
      </a:accent3>
      <a:accent4>
        <a:srgbClr val="000000"/>
      </a:accent4>
      <a:accent5>
        <a:srgbClr val="C8CEE5"/>
      </a:accent5>
      <a:accent6>
        <a:srgbClr val="E7E75C"/>
      </a:accent6>
      <a:hlink>
        <a:srgbClr val="5A84D8"/>
      </a:hlink>
      <a:folHlink>
        <a:srgbClr val="CCCC99"/>
      </a:folHlink>
    </a:clrScheme>
    <a:fontScheme name="Слои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2493</TotalTime>
  <Words>3508</Words>
  <Application>Microsoft Office PowerPoint</Application>
  <PresentationFormat>Произвольный</PresentationFormat>
  <Paragraphs>523</Paragraphs>
  <Slides>48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48</vt:i4>
      </vt:variant>
    </vt:vector>
  </HeadingPairs>
  <TitlesOfParts>
    <vt:vector size="56" baseType="lpstr">
      <vt:lpstr>След самолета</vt:lpstr>
      <vt:lpstr>Тема Office</vt:lpstr>
      <vt:lpstr>1_Тема Office</vt:lpstr>
      <vt:lpstr>Оформление по умолчанию</vt:lpstr>
      <vt:lpstr>Слои</vt:lpstr>
      <vt:lpstr>1_Слои</vt:lpstr>
      <vt:lpstr>2_Слои</vt:lpstr>
      <vt:lpstr>3_Слои</vt:lpstr>
      <vt:lpstr>АТТЕСТАЦИЯ  в образовательных организациях</vt:lpstr>
      <vt:lpstr>Развитие образования на 2013-2020 гг.</vt:lpstr>
      <vt:lpstr>Нормативно-правовая база аттестации</vt:lpstr>
      <vt:lpstr>АТТЕСТАЦИЯ руководителей образовательных организаций на соответствие занимаемой должности</vt:lpstr>
      <vt:lpstr>НОРМАТИВНЫЕ ПРАВОВЫЕ ДОКУМЕНТЫ</vt:lpstr>
      <vt:lpstr>Слайд 6</vt:lpstr>
      <vt:lpstr>Порядок аттестации руководителей ОО на соответствие занимаемой должности</vt:lpstr>
      <vt:lpstr>АТТЕСТАЦИЯ заместителей руководителя образовательных организаций  В ЦЕЛЯХ подтверждения  соответствия занимаемой должности</vt:lpstr>
      <vt:lpstr>Слайд 9</vt:lpstr>
      <vt:lpstr>Порядок аттестации заместителей руководителя образовательных организаций  в целях подтверждения соответствия занимаемой должности</vt:lpstr>
      <vt:lpstr>АТТЕСТАЦИЯ ПЕДАГОГИЧЕСКИХ РАБОТНИКОВ </vt:lpstr>
      <vt:lpstr>Введение нового порядка аттестации</vt:lpstr>
      <vt:lpstr>Нормативно-правовая база аттестации</vt:lpstr>
      <vt:lpstr>Закон «Об образовании»</vt:lpstr>
      <vt:lpstr>Слайд 15</vt:lpstr>
      <vt:lpstr>АТТЕСТАЦИЯ ПЕДАГОГИЧЕСКИХ РАБОТНИКОВ В ЦЕЛЯХ подтверждения  соответствия занимаемой должности</vt:lpstr>
      <vt:lpstr>Закон «Об образовании»</vt:lpstr>
      <vt:lpstr>НОРМАТИВНЫЕ ПРАВОВЫЕ ДОКУМЕНТЫ</vt:lpstr>
      <vt:lpstr>Аттестацию в целях подтверждения       соответствия занимаемой должности                               не проходят следующие педагогические работники:</vt:lpstr>
      <vt:lpstr>Слайд 20</vt:lpstr>
      <vt:lpstr>Слайд 21</vt:lpstr>
      <vt:lpstr>Порядок аттестации педагогических работников в целях подтверждения соответствия занимаемой должности</vt:lpstr>
      <vt:lpstr>Слайд 23</vt:lpstr>
      <vt:lpstr>Слайд 24</vt:lpstr>
      <vt:lpstr>Аттестационная комиссия образовательной организации</vt:lpstr>
      <vt:lpstr>Регламент работы аттестационной комиссии образовательной организации</vt:lpstr>
      <vt:lpstr>Слайд 27</vt:lpstr>
      <vt:lpstr>Слайд 28</vt:lpstr>
      <vt:lpstr>АТТЕСТАЦИЯ ПЕДАГОГИЧЕСКИХ РАБОТНИКОВ В ЦЕЛЯХ УСТАНОВЛЕНИЯ КВАЛИФИКАЦИОННЫХ КАТЕГОРИЙ</vt:lpstr>
      <vt:lpstr>Закон «Об образовании»</vt:lpstr>
      <vt:lpstr>НОРМАТИВНЫЕ ПРАВОВЫЕ ДОКУМЕНТЫ</vt:lpstr>
      <vt:lpstr>Порядок аттестации педагогических работников для установления квалификационных категорий (первой или высшей)</vt:lpstr>
      <vt:lpstr>Порядок аттестации педагогических работников для установления квалификационных категорий (первой или высшей)</vt:lpstr>
      <vt:lpstr>ВАЖНО:</vt:lpstr>
      <vt:lpstr>СРОКИ АТТЕСТАЦИИ </vt:lpstr>
      <vt:lpstr>ЗАЯВЛЕНИЕ  БУДЕТ ПРИНЯТО</vt:lpstr>
      <vt:lpstr>Слайд 37</vt:lpstr>
      <vt:lpstr>Слайд 38</vt:lpstr>
      <vt:lpstr>ВАЖНО!</vt:lpstr>
      <vt:lpstr>!!! ДОЛЖНЫ ВСЕ ЗНАТЬ !!! п.п.36,37 </vt:lpstr>
      <vt:lpstr>Слайд 41</vt:lpstr>
      <vt:lpstr>Слайд 42</vt:lpstr>
      <vt:lpstr>Слайд 43</vt:lpstr>
      <vt:lpstr>Слайд 44</vt:lpstr>
      <vt:lpstr>Слайд 45</vt:lpstr>
      <vt:lpstr>Состав документов аттестационного дела</vt:lpstr>
      <vt:lpstr>ВАЖНО!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АТТЕСТАЦИЯ ПЕДАГОГИЧЕСКИХ РАБОТНИКОВ</dc:title>
  <dc:creator>Катрин</dc:creator>
  <cp:lastModifiedBy>P 22</cp:lastModifiedBy>
  <cp:revision>176</cp:revision>
  <cp:lastPrinted>2014-10-06T07:41:06Z</cp:lastPrinted>
  <dcterms:created xsi:type="dcterms:W3CDTF">2014-10-03T05:58:56Z</dcterms:created>
  <dcterms:modified xsi:type="dcterms:W3CDTF">2018-02-15T06:36:55Z</dcterms:modified>
</cp:coreProperties>
</file>